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66" r:id="rId2"/>
    <p:sldId id="288" r:id="rId3"/>
    <p:sldId id="259" r:id="rId4"/>
    <p:sldId id="269" r:id="rId5"/>
    <p:sldId id="272" r:id="rId6"/>
    <p:sldId id="268" r:id="rId7"/>
    <p:sldId id="276" r:id="rId8"/>
    <p:sldId id="274" r:id="rId9"/>
    <p:sldId id="277" r:id="rId10"/>
    <p:sldId id="278" r:id="rId11"/>
    <p:sldId id="279" r:id="rId12"/>
    <p:sldId id="280" r:id="rId13"/>
    <p:sldId id="281" r:id="rId14"/>
    <p:sldId id="282" r:id="rId15"/>
    <p:sldId id="286" r:id="rId16"/>
    <p:sldId id="289" r:id="rId17"/>
    <p:sldId id="297" r:id="rId18"/>
    <p:sldId id="290" r:id="rId19"/>
    <p:sldId id="293" r:id="rId20"/>
    <p:sldId id="295" r:id="rId21"/>
    <p:sldId id="301" r:id="rId22"/>
    <p:sldId id="304" r:id="rId23"/>
    <p:sldId id="306" r:id="rId24"/>
    <p:sldId id="308" r:id="rId25"/>
    <p:sldId id="307" r:id="rId26"/>
    <p:sldId id="296" r:id="rId27"/>
    <p:sldId id="294" r:id="rId28"/>
    <p:sldId id="302" r:id="rId29"/>
    <p:sldId id="303" r:id="rId30"/>
    <p:sldId id="300" r:id="rId31"/>
    <p:sldId id="299" r:id="rId32"/>
    <p:sldId id="283" r:id="rId33"/>
    <p:sldId id="273" r:id="rId3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AC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unkle Formatvorlage 2 - Akzent 1/Akz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unkle Formatvorlag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Dunkle Formatvorlage 2 - Akzent 5/Akz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68" autoAdjust="0"/>
    <p:restoredTop sz="89307" autoAdjust="0"/>
  </p:normalViewPr>
  <p:slideViewPr>
    <p:cSldViewPr snapToGrid="0">
      <p:cViewPr varScale="1">
        <p:scale>
          <a:sx n="145" d="100"/>
          <a:sy n="145" d="100"/>
        </p:scale>
        <p:origin x="3216" y="-300"/>
      </p:cViewPr>
      <p:guideLst/>
    </p:cSldViewPr>
  </p:slideViewPr>
  <p:notesTextViewPr>
    <p:cViewPr>
      <p:scale>
        <a:sx n="1" d="1"/>
        <a:sy n="1" d="1"/>
      </p:scale>
      <p:origin x="0" y="-204"/>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8C82F5-CF6C-4DE6-8004-B736E9B8751D}" type="datetimeFigureOut">
              <a:rPr lang="de-DE" smtClean="0"/>
              <a:t>11.01.2023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C548B-D88F-4CDD-9B79-5E210622A0E5}" type="slidenum">
              <a:rPr lang="de-DE" smtClean="0"/>
              <a:t>‹Nr.›</a:t>
            </a:fld>
            <a:endParaRPr lang="de-DE"/>
          </a:p>
        </p:txBody>
      </p:sp>
    </p:spTree>
    <p:extLst>
      <p:ext uri="{BB962C8B-B14F-4D97-AF65-F5344CB8AC3E}">
        <p14:creationId xmlns:p14="http://schemas.microsoft.com/office/powerpoint/2010/main" val="50582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Iteration: Bennen der </a:t>
            </a:r>
            <a:r>
              <a:rPr lang="de-DE" dirty="0" err="1"/>
              <a:t>Assoziazionen</a:t>
            </a:r>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a:t>
            </a:fld>
            <a:endParaRPr lang="de-DE"/>
          </a:p>
        </p:txBody>
      </p:sp>
    </p:spTree>
    <p:extLst>
      <p:ext uri="{BB962C8B-B14F-4D97-AF65-F5344CB8AC3E}">
        <p14:creationId xmlns:p14="http://schemas.microsoft.com/office/powerpoint/2010/main" val="1147463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19</a:t>
            </a:fld>
            <a:endParaRPr lang="de-DE"/>
          </a:p>
        </p:txBody>
      </p:sp>
    </p:spTree>
    <p:extLst>
      <p:ext uri="{BB962C8B-B14F-4D97-AF65-F5344CB8AC3E}">
        <p14:creationId xmlns:p14="http://schemas.microsoft.com/office/powerpoint/2010/main" val="3874881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Originallink zum Board https://miro.com/app/board/uXjVPHSJ8lE=/</a:t>
            </a:r>
          </a:p>
        </p:txBody>
      </p:sp>
      <p:sp>
        <p:nvSpPr>
          <p:cNvPr id="4" name="Foliennummernplatzhalter 3"/>
          <p:cNvSpPr>
            <a:spLocks noGrp="1"/>
          </p:cNvSpPr>
          <p:nvPr>
            <p:ph type="sldNum" sz="quarter" idx="5"/>
          </p:nvPr>
        </p:nvSpPr>
        <p:spPr/>
        <p:txBody>
          <a:bodyPr/>
          <a:lstStyle/>
          <a:p>
            <a:fld id="{F07C548B-D88F-4CDD-9B79-5E210622A0E5}" type="slidenum">
              <a:rPr lang="de-DE" smtClean="0"/>
              <a:t>20</a:t>
            </a:fld>
            <a:endParaRPr lang="de-DE"/>
          </a:p>
        </p:txBody>
      </p:sp>
    </p:spTree>
    <p:extLst>
      <p:ext uri="{BB962C8B-B14F-4D97-AF65-F5344CB8AC3E}">
        <p14:creationId xmlns:p14="http://schemas.microsoft.com/office/powerpoint/2010/main" val="41661300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Screenshot vom aktuellen </a:t>
            </a:r>
            <a:r>
              <a:rPr lang="de-DE" dirty="0" err="1"/>
              <a:t>Gebäudemesh</a:t>
            </a:r>
            <a:r>
              <a:rPr lang="de-DE" dirty="0"/>
              <a:t> und </a:t>
            </a:r>
            <a:r>
              <a:rPr lang="de-DE" dirty="0" err="1"/>
              <a:t>PathPesh</a:t>
            </a:r>
            <a:endParaRPr lang="de-DE" dirty="0"/>
          </a:p>
          <a:p>
            <a:endParaRPr lang="de-DE" dirty="0"/>
          </a:p>
          <a:p>
            <a:r>
              <a:rPr lang="de-DE" dirty="0"/>
              <a:t>Rechts: Beispiel der Benennung der einzelnen Räume mit Raum-ID und Index des zum Raum gehörenden Punkt im </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21</a:t>
            </a:fld>
            <a:endParaRPr lang="de-DE"/>
          </a:p>
        </p:txBody>
      </p:sp>
    </p:spTree>
    <p:extLst>
      <p:ext uri="{BB962C8B-B14F-4D97-AF65-F5344CB8AC3E}">
        <p14:creationId xmlns:p14="http://schemas.microsoft.com/office/powerpoint/2010/main" val="1641777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Visuelle Darstellung des </a:t>
            </a:r>
            <a:r>
              <a:rPr lang="de-DE" dirty="0" err="1"/>
              <a:t>PathMesh</a:t>
            </a:r>
            <a:r>
              <a:rPr lang="de-DE" dirty="0"/>
              <a:t> mit Indizes der einzelnen Vertices</a:t>
            </a:r>
          </a:p>
        </p:txBody>
      </p:sp>
      <p:sp>
        <p:nvSpPr>
          <p:cNvPr id="4" name="Foliennummernplatzhalter 3"/>
          <p:cNvSpPr>
            <a:spLocks noGrp="1"/>
          </p:cNvSpPr>
          <p:nvPr>
            <p:ph type="sldNum" sz="quarter" idx="5"/>
          </p:nvPr>
        </p:nvSpPr>
        <p:spPr/>
        <p:txBody>
          <a:bodyPr/>
          <a:lstStyle/>
          <a:p>
            <a:fld id="{F07C548B-D88F-4CDD-9B79-5E210622A0E5}" type="slidenum">
              <a:rPr lang="de-DE" smtClean="0"/>
              <a:t>22</a:t>
            </a:fld>
            <a:endParaRPr lang="de-DE"/>
          </a:p>
        </p:txBody>
      </p:sp>
    </p:spTree>
    <p:extLst>
      <p:ext uri="{BB962C8B-B14F-4D97-AF65-F5344CB8AC3E}">
        <p14:creationId xmlns:p14="http://schemas.microsoft.com/office/powerpoint/2010/main" val="23699142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a:t>
            </a:r>
            <a:r>
              <a:rPr lang="de-DE" dirty="0" err="1"/>
              <a:t>Pathmesh</a:t>
            </a:r>
            <a:r>
              <a:rPr lang="de-DE" dirty="0"/>
              <a:t> muss zur Weiterverarbeitung als OBJ-Datei exportiert werden.</a:t>
            </a:r>
          </a:p>
          <a:p>
            <a:endParaRPr lang="de-DE" dirty="0"/>
          </a:p>
          <a:p>
            <a:r>
              <a:rPr lang="de-DE" dirty="0"/>
              <a:t>Die Datei beinhaltet Namen der exportierten </a:t>
            </a:r>
            <a:r>
              <a:rPr lang="de-DE" dirty="0" err="1"/>
              <a:t>objekte</a:t>
            </a:r>
            <a:r>
              <a:rPr lang="de-DE" dirty="0"/>
              <a:t>, deren </a:t>
            </a:r>
            <a:r>
              <a:rPr lang="de-DE" dirty="0" err="1"/>
              <a:t>Vertexkoordinaten</a:t>
            </a:r>
            <a:r>
              <a:rPr lang="de-DE" dirty="0"/>
              <a:t> und Informationen über die Kanten der einzelnen Vertices</a:t>
            </a:r>
          </a:p>
          <a:p>
            <a:endParaRPr lang="de-DE" dirty="0"/>
          </a:p>
          <a:p>
            <a:r>
              <a:rPr lang="de-DE" dirty="0"/>
              <a:t>Eine Beispiel-OBJ ist rechts zu sehen</a:t>
            </a:r>
          </a:p>
        </p:txBody>
      </p:sp>
      <p:sp>
        <p:nvSpPr>
          <p:cNvPr id="4" name="Foliennummernplatzhalter 3"/>
          <p:cNvSpPr>
            <a:spLocks noGrp="1"/>
          </p:cNvSpPr>
          <p:nvPr>
            <p:ph type="sldNum" sz="quarter" idx="5"/>
          </p:nvPr>
        </p:nvSpPr>
        <p:spPr/>
        <p:txBody>
          <a:bodyPr/>
          <a:lstStyle/>
          <a:p>
            <a:fld id="{F07C548B-D88F-4CDD-9B79-5E210622A0E5}" type="slidenum">
              <a:rPr lang="de-DE" smtClean="0"/>
              <a:t>23</a:t>
            </a:fld>
            <a:endParaRPr lang="de-DE"/>
          </a:p>
        </p:txBody>
      </p:sp>
    </p:spTree>
    <p:extLst>
      <p:ext uri="{BB962C8B-B14F-4D97-AF65-F5344CB8AC3E}">
        <p14:creationId xmlns:p14="http://schemas.microsoft.com/office/powerpoint/2010/main" val="4264687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exportierte OBJ-Datei muss in das gewünschte Datenformat/Klasse in </a:t>
            </a:r>
            <a:r>
              <a:rPr lang="de-DE" dirty="0" err="1"/>
              <a:t>Javascript</a:t>
            </a:r>
            <a:r>
              <a:rPr lang="de-DE" dirty="0"/>
              <a:t> überführt werden</a:t>
            </a:r>
          </a:p>
        </p:txBody>
      </p:sp>
      <p:sp>
        <p:nvSpPr>
          <p:cNvPr id="4" name="Foliennummernplatzhalter 3"/>
          <p:cNvSpPr>
            <a:spLocks noGrp="1"/>
          </p:cNvSpPr>
          <p:nvPr>
            <p:ph type="sldNum" sz="quarter" idx="5"/>
          </p:nvPr>
        </p:nvSpPr>
        <p:spPr/>
        <p:txBody>
          <a:bodyPr/>
          <a:lstStyle/>
          <a:p>
            <a:fld id="{F07C548B-D88F-4CDD-9B79-5E210622A0E5}" type="slidenum">
              <a:rPr lang="de-DE" smtClean="0"/>
              <a:t>24</a:t>
            </a:fld>
            <a:endParaRPr lang="de-DE"/>
          </a:p>
        </p:txBody>
      </p:sp>
    </p:spTree>
    <p:extLst>
      <p:ext uri="{BB962C8B-B14F-4D97-AF65-F5344CB8AC3E}">
        <p14:creationId xmlns:p14="http://schemas.microsoft.com/office/powerpoint/2010/main" val="8392606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Pseudocode für die Funktionen, welche die OBJ liest und in das gewünschte Format bringt</a:t>
            </a:r>
          </a:p>
        </p:txBody>
      </p:sp>
      <p:sp>
        <p:nvSpPr>
          <p:cNvPr id="4" name="Foliennummernplatzhalter 3"/>
          <p:cNvSpPr>
            <a:spLocks noGrp="1"/>
          </p:cNvSpPr>
          <p:nvPr>
            <p:ph type="sldNum" sz="quarter" idx="5"/>
          </p:nvPr>
        </p:nvSpPr>
        <p:spPr/>
        <p:txBody>
          <a:bodyPr/>
          <a:lstStyle/>
          <a:p>
            <a:fld id="{F07C548B-D88F-4CDD-9B79-5E210622A0E5}" type="slidenum">
              <a:rPr lang="de-DE" smtClean="0"/>
              <a:t>25</a:t>
            </a:fld>
            <a:endParaRPr lang="de-DE"/>
          </a:p>
        </p:txBody>
      </p:sp>
    </p:spTree>
    <p:extLst>
      <p:ext uri="{BB962C8B-B14F-4D97-AF65-F5344CB8AC3E}">
        <p14:creationId xmlns:p14="http://schemas.microsoft.com/office/powerpoint/2010/main" val="2167697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Quelle der Abb.: A* </a:t>
            </a:r>
            <a:r>
              <a:rPr lang="de-DE" sz="1200" dirty="0" err="1"/>
              <a:t>progress</a:t>
            </a:r>
            <a:r>
              <a:rPr lang="de-DE" sz="1200" dirty="0"/>
              <a:t> </a:t>
            </a:r>
            <a:r>
              <a:rPr lang="de-DE" sz="1200" dirty="0" err="1"/>
              <a:t>animation</a:t>
            </a:r>
            <a:r>
              <a:rPr lang="de-DE" sz="1200" dirty="0"/>
              <a:t> : https://de.wikipedia.org/wiki/Datei:Astar_progress_animation.gif (Wikipedia, 2011)</a:t>
            </a:r>
          </a:p>
        </p:txBody>
      </p:sp>
      <p:sp>
        <p:nvSpPr>
          <p:cNvPr id="4" name="Foliennummernplatzhalter 3"/>
          <p:cNvSpPr>
            <a:spLocks noGrp="1"/>
          </p:cNvSpPr>
          <p:nvPr>
            <p:ph type="sldNum" sz="quarter" idx="5"/>
          </p:nvPr>
        </p:nvSpPr>
        <p:spPr/>
        <p:txBody>
          <a:bodyPr/>
          <a:lstStyle/>
          <a:p>
            <a:fld id="{F07C548B-D88F-4CDD-9B79-5E210622A0E5}" type="slidenum">
              <a:rPr lang="de-DE" smtClean="0"/>
              <a:t>26</a:t>
            </a:fld>
            <a:endParaRPr lang="de-DE"/>
          </a:p>
        </p:txBody>
      </p:sp>
    </p:spTree>
    <p:extLst>
      <p:ext uri="{BB962C8B-B14F-4D97-AF65-F5344CB8AC3E}">
        <p14:creationId xmlns:p14="http://schemas.microsoft.com/office/powerpoint/2010/main" val="5466155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Algorithmus funktioniert nur gut auf Pfaden, nicht auf Flächen</a:t>
            </a:r>
          </a:p>
        </p:txBody>
      </p:sp>
      <p:sp>
        <p:nvSpPr>
          <p:cNvPr id="4" name="Foliennummernplatzhalter 3"/>
          <p:cNvSpPr>
            <a:spLocks noGrp="1"/>
          </p:cNvSpPr>
          <p:nvPr>
            <p:ph type="sldNum" sz="quarter" idx="5"/>
          </p:nvPr>
        </p:nvSpPr>
        <p:spPr/>
        <p:txBody>
          <a:bodyPr/>
          <a:lstStyle/>
          <a:p>
            <a:fld id="{F07C548B-D88F-4CDD-9B79-5E210622A0E5}" type="slidenum">
              <a:rPr lang="de-DE" smtClean="0"/>
              <a:t>27</a:t>
            </a:fld>
            <a:endParaRPr lang="de-DE"/>
          </a:p>
        </p:txBody>
      </p:sp>
    </p:spTree>
    <p:extLst>
      <p:ext uri="{BB962C8B-B14F-4D97-AF65-F5344CB8AC3E}">
        <p14:creationId xmlns:p14="http://schemas.microsoft.com/office/powerpoint/2010/main" val="13878592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Visuelle Darstellung des Pfads mit der Nutzung von Treppen und Aufzügen.</a:t>
            </a:r>
          </a:p>
          <a:p>
            <a:r>
              <a:rPr lang="de-DE" dirty="0"/>
              <a:t>Außerdem Konsolenausgabe der passierten Punkte-</a:t>
            </a:r>
            <a:r>
              <a:rPr lang="de-DE" dirty="0" err="1"/>
              <a:t>Ids</a:t>
            </a:r>
            <a:endParaRPr lang="de-DE" dirty="0"/>
          </a:p>
          <a:p>
            <a:endParaRPr lang="de-DE" dirty="0"/>
          </a:p>
          <a:p>
            <a:r>
              <a:rPr lang="de-DE" dirty="0"/>
              <a:t>Startpunkt = 159</a:t>
            </a:r>
          </a:p>
          <a:p>
            <a:r>
              <a:rPr lang="de-DE" dirty="0"/>
              <a:t>Endpunkt = 182 (blau)</a:t>
            </a:r>
          </a:p>
          <a:p>
            <a:r>
              <a:rPr lang="de-DE" dirty="0"/>
              <a:t>Rot = Sackgassen</a:t>
            </a:r>
          </a:p>
          <a:p>
            <a:r>
              <a:rPr lang="de-DE" dirty="0"/>
              <a:t>Grün = genommener Pfad</a:t>
            </a:r>
          </a:p>
          <a:p>
            <a:endParaRPr lang="de-DE" dirty="0"/>
          </a:p>
          <a:p>
            <a:r>
              <a:rPr lang="de-DE" dirty="0"/>
              <a:t>FIND (Screenshot) = genommener Pfad</a:t>
            </a:r>
          </a:p>
          <a:p>
            <a:r>
              <a:rPr lang="de-DE" dirty="0"/>
              <a:t>RETURN (Screenshot) = direkter Pfad</a:t>
            </a:r>
          </a:p>
          <a:p>
            <a:endParaRPr lang="de-DE" dirty="0"/>
          </a:p>
          <a:p>
            <a:r>
              <a:rPr lang="de-DE" dirty="0"/>
              <a:t>Hier können 2 Probleme erkannt werden:</a:t>
            </a:r>
          </a:p>
          <a:p>
            <a:endParaRPr lang="de-DE" dirty="0"/>
          </a:p>
          <a:p>
            <a:r>
              <a:rPr lang="de-DE" dirty="0"/>
              <a:t>-Es wird der Aufzug und die Treppe genutzt. Ein Mensch würde eines bis zur Zieletage nutzen</a:t>
            </a:r>
          </a:p>
          <a:p>
            <a:r>
              <a:rPr lang="de-DE" dirty="0"/>
              <a:t>-Es wird anfangs eine Treppe nach Unten genommen, was definitiv nicht zum Ziel führt</a:t>
            </a:r>
          </a:p>
          <a:p>
            <a:endParaRPr lang="de-DE" dirty="0"/>
          </a:p>
          <a:p>
            <a:r>
              <a:rPr lang="de-DE" dirty="0"/>
              <a:t>Lösungsansätze:</a:t>
            </a:r>
          </a:p>
          <a:p>
            <a:r>
              <a:rPr lang="de-DE" dirty="0"/>
              <a:t>-Wenn man auf einer Treppe ist, dann auf dieser bleiben bis Y-Koordinate = Ziel-Y-Koordinate</a:t>
            </a:r>
          </a:p>
          <a:p>
            <a:r>
              <a:rPr lang="de-DE" dirty="0"/>
              <a:t>-Schauen ob der Nachbarpunkt bei Y-Koordinatenunterschied zum aktuellen Punkt in der Y-Koordinate näher am Zielpunkt ist, wenn nicht dann als Sackgasse markieren</a:t>
            </a:r>
          </a:p>
          <a:p>
            <a:endParaRPr lang="de-DE" dirty="0"/>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28</a:t>
            </a:fld>
            <a:endParaRPr lang="de-DE"/>
          </a:p>
        </p:txBody>
      </p:sp>
    </p:spTree>
    <p:extLst>
      <p:ext uri="{BB962C8B-B14F-4D97-AF65-F5344CB8AC3E}">
        <p14:creationId xmlns:p14="http://schemas.microsoft.com/office/powerpoint/2010/main" val="3913840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Iteration: </a:t>
            </a:r>
            <a:r>
              <a:rPr lang="de-DE" dirty="0" err="1"/>
              <a:t>Kennzeichung</a:t>
            </a:r>
            <a:r>
              <a:rPr lang="de-DE" dirty="0"/>
              <a:t> der Tools die zu Three.js gehören</a:t>
            </a:r>
          </a:p>
        </p:txBody>
      </p:sp>
      <p:sp>
        <p:nvSpPr>
          <p:cNvPr id="4" name="Foliennummernplatzhalter 3"/>
          <p:cNvSpPr>
            <a:spLocks noGrp="1"/>
          </p:cNvSpPr>
          <p:nvPr>
            <p:ph type="sldNum" sz="quarter" idx="5"/>
          </p:nvPr>
        </p:nvSpPr>
        <p:spPr/>
        <p:txBody>
          <a:bodyPr/>
          <a:lstStyle/>
          <a:p>
            <a:fld id="{F07C548B-D88F-4CDD-9B79-5E210622A0E5}" type="slidenum">
              <a:rPr lang="de-DE" smtClean="0"/>
              <a:t>4</a:t>
            </a:fld>
            <a:endParaRPr lang="de-DE"/>
          </a:p>
        </p:txBody>
      </p:sp>
    </p:spTree>
    <p:extLst>
      <p:ext uri="{BB962C8B-B14F-4D97-AF65-F5344CB8AC3E}">
        <p14:creationId xmlns:p14="http://schemas.microsoft.com/office/powerpoint/2010/main" val="15099416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Visuelle Darstellung wie vorherige Folie, jedoch wird hier der Fahrstuhl ausgeschlossen</a:t>
            </a:r>
          </a:p>
          <a:p>
            <a:endParaRPr lang="de-DE" dirty="0"/>
          </a:p>
          <a:p>
            <a:r>
              <a:rPr lang="de-DE" dirty="0"/>
              <a:t>Weiteres Problem erkannt:</a:t>
            </a:r>
          </a:p>
          <a:p>
            <a:endParaRPr lang="de-DE" dirty="0"/>
          </a:p>
          <a:p>
            <a:r>
              <a:rPr lang="de-DE" dirty="0"/>
              <a:t>-Bei Punkt 185 würde der Algorithmus weiterlaufen, wenn der Korridor bis fertig modelliert wäre. Dann würde am Ende des Gebäudes auf die 3. Etage gewechselt werden, sodass der Pfad von der anderen Seite (über Punkte 19, 20,21….) laufen würde</a:t>
            </a:r>
          </a:p>
          <a:p>
            <a:endParaRPr lang="de-DE" dirty="0"/>
          </a:p>
          <a:p>
            <a:r>
              <a:rPr lang="de-DE" dirty="0"/>
              <a:t>Lösungsansatz:</a:t>
            </a:r>
          </a:p>
          <a:p>
            <a:r>
              <a:rPr lang="de-DE" dirty="0"/>
              <a:t>-Wenn man auf einer Treppe ist, dann auf dieser bleiben bis Y-Koordinate = Ziel-Y-Koordinate</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29</a:t>
            </a:fld>
            <a:endParaRPr lang="de-DE"/>
          </a:p>
        </p:txBody>
      </p:sp>
    </p:spTree>
    <p:extLst>
      <p:ext uri="{BB962C8B-B14F-4D97-AF65-F5344CB8AC3E}">
        <p14:creationId xmlns:p14="http://schemas.microsoft.com/office/powerpoint/2010/main" val="22187027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30</a:t>
            </a:fld>
            <a:endParaRPr lang="de-DE"/>
          </a:p>
        </p:txBody>
      </p:sp>
    </p:spTree>
    <p:extLst>
      <p:ext uri="{BB962C8B-B14F-4D97-AF65-F5344CB8AC3E}">
        <p14:creationId xmlns:p14="http://schemas.microsoft.com/office/powerpoint/2010/main" val="4932751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letzte PoC, die Implementierung verschiedener Kameras wurde noch nicht angegangen.</a:t>
            </a:r>
          </a:p>
        </p:txBody>
      </p:sp>
      <p:sp>
        <p:nvSpPr>
          <p:cNvPr id="4" name="Foliennummernplatzhalter 3"/>
          <p:cNvSpPr>
            <a:spLocks noGrp="1"/>
          </p:cNvSpPr>
          <p:nvPr>
            <p:ph type="sldNum" sz="quarter" idx="5"/>
          </p:nvPr>
        </p:nvSpPr>
        <p:spPr/>
        <p:txBody>
          <a:bodyPr/>
          <a:lstStyle/>
          <a:p>
            <a:fld id="{F07C548B-D88F-4CDD-9B79-5E210622A0E5}" type="slidenum">
              <a:rPr lang="de-DE" smtClean="0"/>
              <a:t>31</a:t>
            </a:fld>
            <a:endParaRPr lang="de-DE"/>
          </a:p>
        </p:txBody>
      </p:sp>
    </p:spTree>
    <p:extLst>
      <p:ext uri="{BB962C8B-B14F-4D97-AF65-F5344CB8AC3E}">
        <p14:creationId xmlns:p14="http://schemas.microsoft.com/office/powerpoint/2010/main" val="18603147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letzte PoC, die Implementierung verschiedener Kameras wurde noch nicht angegangen.</a:t>
            </a:r>
          </a:p>
        </p:txBody>
      </p:sp>
      <p:sp>
        <p:nvSpPr>
          <p:cNvPr id="4" name="Foliennummernplatzhalter 3"/>
          <p:cNvSpPr>
            <a:spLocks noGrp="1"/>
          </p:cNvSpPr>
          <p:nvPr>
            <p:ph type="sldNum" sz="quarter" idx="5"/>
          </p:nvPr>
        </p:nvSpPr>
        <p:spPr/>
        <p:txBody>
          <a:bodyPr/>
          <a:lstStyle/>
          <a:p>
            <a:fld id="{F07C548B-D88F-4CDD-9B79-5E210622A0E5}" type="slidenum">
              <a:rPr lang="de-DE" smtClean="0"/>
              <a:t>32</a:t>
            </a:fld>
            <a:endParaRPr lang="de-DE"/>
          </a:p>
        </p:txBody>
      </p:sp>
    </p:spTree>
    <p:extLst>
      <p:ext uri="{BB962C8B-B14F-4D97-AF65-F5344CB8AC3E}">
        <p14:creationId xmlns:p14="http://schemas.microsoft.com/office/powerpoint/2010/main" val="3092260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5</a:t>
            </a:fld>
            <a:endParaRPr lang="de-DE"/>
          </a:p>
        </p:txBody>
      </p:sp>
    </p:spTree>
    <p:extLst>
      <p:ext uri="{BB962C8B-B14F-4D97-AF65-F5344CB8AC3E}">
        <p14:creationId xmlns:p14="http://schemas.microsoft.com/office/powerpoint/2010/main" val="4092412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8</a:t>
            </a:fld>
            <a:endParaRPr lang="de-DE"/>
          </a:p>
        </p:txBody>
      </p:sp>
    </p:spTree>
    <p:extLst>
      <p:ext uri="{BB962C8B-B14F-4D97-AF65-F5344CB8AC3E}">
        <p14:creationId xmlns:p14="http://schemas.microsoft.com/office/powerpoint/2010/main" val="3114832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9</a:t>
            </a:fld>
            <a:endParaRPr lang="de-DE"/>
          </a:p>
        </p:txBody>
      </p:sp>
    </p:spTree>
    <p:extLst>
      <p:ext uri="{BB962C8B-B14F-4D97-AF65-F5344CB8AC3E}">
        <p14:creationId xmlns:p14="http://schemas.microsoft.com/office/powerpoint/2010/main" val="3052529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10</a:t>
            </a:fld>
            <a:endParaRPr lang="de-DE"/>
          </a:p>
        </p:txBody>
      </p:sp>
    </p:spTree>
    <p:extLst>
      <p:ext uri="{BB962C8B-B14F-4D97-AF65-F5344CB8AC3E}">
        <p14:creationId xmlns:p14="http://schemas.microsoft.com/office/powerpoint/2010/main" val="1038496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 der Durchführung wurde klar, dass durch die Analyse keine neuen Erkenntnisse entstehen.</a:t>
            </a:r>
          </a:p>
          <a:p>
            <a:r>
              <a:rPr lang="de-DE" dirty="0"/>
              <a:t>Die Domäne an sich ist geschlossen und hat wenig externe Abhängigkeiten, sodass keine externen Risiken vorhanden sind.</a:t>
            </a:r>
          </a:p>
        </p:txBody>
      </p:sp>
      <p:sp>
        <p:nvSpPr>
          <p:cNvPr id="4" name="Foliennummernplatzhalter 3"/>
          <p:cNvSpPr>
            <a:spLocks noGrp="1"/>
          </p:cNvSpPr>
          <p:nvPr>
            <p:ph type="sldNum" sz="quarter" idx="5"/>
          </p:nvPr>
        </p:nvSpPr>
        <p:spPr/>
        <p:txBody>
          <a:bodyPr/>
          <a:lstStyle/>
          <a:p>
            <a:fld id="{F07C548B-D88F-4CDD-9B79-5E210622A0E5}" type="slidenum">
              <a:rPr lang="de-DE" smtClean="0"/>
              <a:t>11</a:t>
            </a:fld>
            <a:endParaRPr lang="de-DE"/>
          </a:p>
        </p:txBody>
      </p:sp>
    </p:spTree>
    <p:extLst>
      <p:ext uri="{BB962C8B-B14F-4D97-AF65-F5344CB8AC3E}">
        <p14:creationId xmlns:p14="http://schemas.microsoft.com/office/powerpoint/2010/main" val="2180904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14</a:t>
            </a:fld>
            <a:endParaRPr lang="de-DE"/>
          </a:p>
        </p:txBody>
      </p:sp>
    </p:spTree>
    <p:extLst>
      <p:ext uri="{BB962C8B-B14F-4D97-AF65-F5344CB8AC3E}">
        <p14:creationId xmlns:p14="http://schemas.microsoft.com/office/powerpoint/2010/main" val="193600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p:txBody>
      </p:sp>
      <p:sp>
        <p:nvSpPr>
          <p:cNvPr id="4" name="Foliennummernplatzhalter 3"/>
          <p:cNvSpPr>
            <a:spLocks noGrp="1"/>
          </p:cNvSpPr>
          <p:nvPr>
            <p:ph type="sldNum" sz="quarter" idx="5"/>
          </p:nvPr>
        </p:nvSpPr>
        <p:spPr/>
        <p:txBody>
          <a:bodyPr/>
          <a:lstStyle/>
          <a:p>
            <a:fld id="{F07C548B-D88F-4CDD-9B79-5E210622A0E5}" type="slidenum">
              <a:rPr lang="de-DE" smtClean="0"/>
              <a:t>18</a:t>
            </a:fld>
            <a:endParaRPr lang="de-DE"/>
          </a:p>
        </p:txBody>
      </p:sp>
    </p:spTree>
    <p:extLst>
      <p:ext uri="{BB962C8B-B14F-4D97-AF65-F5344CB8AC3E}">
        <p14:creationId xmlns:p14="http://schemas.microsoft.com/office/powerpoint/2010/main" val="576853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7E84E1-CF05-6138-3687-0870B919857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0E024D17-38DD-D3AC-7C28-07F149B9D0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202C56C4-7112-7D68-45FD-53FAF42DE9B6}"/>
              </a:ext>
            </a:extLst>
          </p:cNvPr>
          <p:cNvSpPr>
            <a:spLocks noGrp="1"/>
          </p:cNvSpPr>
          <p:nvPr>
            <p:ph type="dt" sz="half" idx="10"/>
          </p:nvPr>
        </p:nvSpPr>
        <p:spPr/>
        <p:txBody>
          <a:bodyPr/>
          <a:lstStyle/>
          <a:p>
            <a:fld id="{25653B46-49E9-49CA-9AB5-C5A747C8BE70}" type="datetimeFigureOut">
              <a:rPr lang="de-DE" smtClean="0"/>
              <a:t>11.01.2023</a:t>
            </a:fld>
            <a:endParaRPr lang="de-DE"/>
          </a:p>
        </p:txBody>
      </p:sp>
      <p:sp>
        <p:nvSpPr>
          <p:cNvPr id="5" name="Fußzeilenplatzhalter 4">
            <a:extLst>
              <a:ext uri="{FF2B5EF4-FFF2-40B4-BE49-F238E27FC236}">
                <a16:creationId xmlns:a16="http://schemas.microsoft.com/office/drawing/2014/main" id="{AAB5D59E-DF98-FEF4-C22B-DCE4307D13E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619C6D6-EE18-4853-077B-B31824AD6B4B}"/>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678318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9C135D-7614-C855-E806-7C5A84D6304B}"/>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BB0F80D4-B003-8CA0-7DA9-0B03A6739180}"/>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8C817915-7DE1-400D-C170-62D9775C96EB}"/>
              </a:ext>
            </a:extLst>
          </p:cNvPr>
          <p:cNvSpPr>
            <a:spLocks noGrp="1"/>
          </p:cNvSpPr>
          <p:nvPr>
            <p:ph type="dt" sz="half" idx="10"/>
          </p:nvPr>
        </p:nvSpPr>
        <p:spPr/>
        <p:txBody>
          <a:bodyPr/>
          <a:lstStyle/>
          <a:p>
            <a:fld id="{25653B46-49E9-49CA-9AB5-C5A747C8BE70}" type="datetimeFigureOut">
              <a:rPr lang="de-DE" smtClean="0"/>
              <a:t>11.01.2023</a:t>
            </a:fld>
            <a:endParaRPr lang="de-DE"/>
          </a:p>
        </p:txBody>
      </p:sp>
      <p:sp>
        <p:nvSpPr>
          <p:cNvPr id="5" name="Fußzeilenplatzhalter 4">
            <a:extLst>
              <a:ext uri="{FF2B5EF4-FFF2-40B4-BE49-F238E27FC236}">
                <a16:creationId xmlns:a16="http://schemas.microsoft.com/office/drawing/2014/main" id="{7FF54125-CCFB-7178-F464-7D1CAD7C3529}"/>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6044489-E1D8-2C38-3788-471CA862C55A}"/>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102173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219FD125-8B73-3B6D-A126-5B8E497E182B}"/>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9BD292BA-4BAC-C40A-BCAF-99BADEF18AD1}"/>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2DC51E9-A0AE-4C45-EAFC-E691BED17CA6}"/>
              </a:ext>
            </a:extLst>
          </p:cNvPr>
          <p:cNvSpPr>
            <a:spLocks noGrp="1"/>
          </p:cNvSpPr>
          <p:nvPr>
            <p:ph type="dt" sz="half" idx="10"/>
          </p:nvPr>
        </p:nvSpPr>
        <p:spPr/>
        <p:txBody>
          <a:bodyPr/>
          <a:lstStyle/>
          <a:p>
            <a:fld id="{25653B46-49E9-49CA-9AB5-C5A747C8BE70}" type="datetimeFigureOut">
              <a:rPr lang="de-DE" smtClean="0"/>
              <a:t>11.01.2023</a:t>
            </a:fld>
            <a:endParaRPr lang="de-DE"/>
          </a:p>
        </p:txBody>
      </p:sp>
      <p:sp>
        <p:nvSpPr>
          <p:cNvPr id="5" name="Fußzeilenplatzhalter 4">
            <a:extLst>
              <a:ext uri="{FF2B5EF4-FFF2-40B4-BE49-F238E27FC236}">
                <a16:creationId xmlns:a16="http://schemas.microsoft.com/office/drawing/2014/main" id="{BB2E38FB-4046-7B2D-780F-E27ED9C3D50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4E72100-71D8-B1D8-90AE-8BC8A9B71CB9}"/>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209278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EF7EA8-099C-E188-C06F-476CC566F8EE}"/>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97365F1-0C26-2724-63EB-0487B1FDCC74}"/>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F1D5A8F-E0CC-6D23-759E-859EEE770C02}"/>
              </a:ext>
            </a:extLst>
          </p:cNvPr>
          <p:cNvSpPr>
            <a:spLocks noGrp="1"/>
          </p:cNvSpPr>
          <p:nvPr>
            <p:ph type="dt" sz="half" idx="10"/>
          </p:nvPr>
        </p:nvSpPr>
        <p:spPr/>
        <p:txBody>
          <a:bodyPr/>
          <a:lstStyle/>
          <a:p>
            <a:fld id="{25653B46-49E9-49CA-9AB5-C5A747C8BE70}" type="datetimeFigureOut">
              <a:rPr lang="de-DE" smtClean="0"/>
              <a:t>11.01.2023</a:t>
            </a:fld>
            <a:endParaRPr lang="de-DE"/>
          </a:p>
        </p:txBody>
      </p:sp>
      <p:sp>
        <p:nvSpPr>
          <p:cNvPr id="5" name="Fußzeilenplatzhalter 4">
            <a:extLst>
              <a:ext uri="{FF2B5EF4-FFF2-40B4-BE49-F238E27FC236}">
                <a16:creationId xmlns:a16="http://schemas.microsoft.com/office/drawing/2014/main" id="{4C7D8322-C393-B7F7-6A7E-D8EADB193DA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94913C7-55B1-85F4-9316-BF4000C262B7}"/>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3359639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E05E7A-73A3-2638-C752-89B7899D10D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786E9061-956C-C0A7-1A28-A290675A3F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FF80D485-FC1B-E5C9-D10A-B1E3D58B1922}"/>
              </a:ext>
            </a:extLst>
          </p:cNvPr>
          <p:cNvSpPr>
            <a:spLocks noGrp="1"/>
          </p:cNvSpPr>
          <p:nvPr>
            <p:ph type="dt" sz="half" idx="10"/>
          </p:nvPr>
        </p:nvSpPr>
        <p:spPr/>
        <p:txBody>
          <a:bodyPr/>
          <a:lstStyle/>
          <a:p>
            <a:fld id="{25653B46-49E9-49CA-9AB5-C5A747C8BE70}" type="datetimeFigureOut">
              <a:rPr lang="de-DE" smtClean="0"/>
              <a:t>11.01.2023</a:t>
            </a:fld>
            <a:endParaRPr lang="de-DE"/>
          </a:p>
        </p:txBody>
      </p:sp>
      <p:sp>
        <p:nvSpPr>
          <p:cNvPr id="5" name="Fußzeilenplatzhalter 4">
            <a:extLst>
              <a:ext uri="{FF2B5EF4-FFF2-40B4-BE49-F238E27FC236}">
                <a16:creationId xmlns:a16="http://schemas.microsoft.com/office/drawing/2014/main" id="{D392EB4C-A7C3-43BB-3248-A3C6527719AD}"/>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3C1EF3B-EEE5-8A42-D9CC-F361232FE9C4}"/>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584502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BDEFCE-1936-B66E-BA53-EF0776190842}"/>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DAEC40E5-D6C6-3917-E99F-06777F209696}"/>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717F8708-F7BA-BDE6-6750-EFB8D7EBAFD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28A6C134-478C-9C2F-3A9F-60C7C70F35F5}"/>
              </a:ext>
            </a:extLst>
          </p:cNvPr>
          <p:cNvSpPr>
            <a:spLocks noGrp="1"/>
          </p:cNvSpPr>
          <p:nvPr>
            <p:ph type="dt" sz="half" idx="10"/>
          </p:nvPr>
        </p:nvSpPr>
        <p:spPr/>
        <p:txBody>
          <a:bodyPr/>
          <a:lstStyle/>
          <a:p>
            <a:fld id="{25653B46-49E9-49CA-9AB5-C5A747C8BE70}" type="datetimeFigureOut">
              <a:rPr lang="de-DE" smtClean="0"/>
              <a:t>11.01.2023</a:t>
            </a:fld>
            <a:endParaRPr lang="de-DE"/>
          </a:p>
        </p:txBody>
      </p:sp>
      <p:sp>
        <p:nvSpPr>
          <p:cNvPr id="6" name="Fußzeilenplatzhalter 5">
            <a:extLst>
              <a:ext uri="{FF2B5EF4-FFF2-40B4-BE49-F238E27FC236}">
                <a16:creationId xmlns:a16="http://schemas.microsoft.com/office/drawing/2014/main" id="{3AA454A6-1700-BD2C-088C-C6921B8D482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82330190-F41A-F8F7-86DB-222170533F24}"/>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587379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6A2340-888B-A4D1-8777-68F5E65CF895}"/>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2AAC2AAA-BCAD-EA05-4847-C0CFDA87CA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4D405B5D-1CBF-068C-ADF9-14A87BCEA08A}"/>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31CF950C-2A3C-821F-2BFE-84847334AD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5E91FB3B-89FC-D9B0-E2AA-540887FF7565}"/>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0D9C9014-5210-C89F-E054-793048D4F6EC}"/>
              </a:ext>
            </a:extLst>
          </p:cNvPr>
          <p:cNvSpPr>
            <a:spLocks noGrp="1"/>
          </p:cNvSpPr>
          <p:nvPr>
            <p:ph type="dt" sz="half" idx="10"/>
          </p:nvPr>
        </p:nvSpPr>
        <p:spPr/>
        <p:txBody>
          <a:bodyPr/>
          <a:lstStyle/>
          <a:p>
            <a:fld id="{25653B46-49E9-49CA-9AB5-C5A747C8BE70}" type="datetimeFigureOut">
              <a:rPr lang="de-DE" smtClean="0"/>
              <a:t>11.01.2023</a:t>
            </a:fld>
            <a:endParaRPr lang="de-DE"/>
          </a:p>
        </p:txBody>
      </p:sp>
      <p:sp>
        <p:nvSpPr>
          <p:cNvPr id="8" name="Fußzeilenplatzhalter 7">
            <a:extLst>
              <a:ext uri="{FF2B5EF4-FFF2-40B4-BE49-F238E27FC236}">
                <a16:creationId xmlns:a16="http://schemas.microsoft.com/office/drawing/2014/main" id="{74E73188-3D23-54ED-9377-FFB95FB9251B}"/>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77EA3067-D413-49C7-97E7-774EF30241D3}"/>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3496558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D45904-8846-FA28-7264-B92B9D1F7308}"/>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19616556-B573-AFAD-F2F0-E3F8D9AACC8D}"/>
              </a:ext>
            </a:extLst>
          </p:cNvPr>
          <p:cNvSpPr>
            <a:spLocks noGrp="1"/>
          </p:cNvSpPr>
          <p:nvPr>
            <p:ph type="dt" sz="half" idx="10"/>
          </p:nvPr>
        </p:nvSpPr>
        <p:spPr/>
        <p:txBody>
          <a:bodyPr/>
          <a:lstStyle/>
          <a:p>
            <a:fld id="{25653B46-49E9-49CA-9AB5-C5A747C8BE70}" type="datetimeFigureOut">
              <a:rPr lang="de-DE" smtClean="0"/>
              <a:t>11.01.2023</a:t>
            </a:fld>
            <a:endParaRPr lang="de-DE"/>
          </a:p>
        </p:txBody>
      </p:sp>
      <p:sp>
        <p:nvSpPr>
          <p:cNvPr id="4" name="Fußzeilenplatzhalter 3">
            <a:extLst>
              <a:ext uri="{FF2B5EF4-FFF2-40B4-BE49-F238E27FC236}">
                <a16:creationId xmlns:a16="http://schemas.microsoft.com/office/drawing/2014/main" id="{1A562230-D4D0-8286-DAC3-46CC0724F82F}"/>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B57980B8-AB82-CA9F-5265-20A1210368ED}"/>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67930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1C351EE-EC60-32B1-AE34-C3E6D5FA25E2}"/>
              </a:ext>
            </a:extLst>
          </p:cNvPr>
          <p:cNvSpPr>
            <a:spLocks noGrp="1"/>
          </p:cNvSpPr>
          <p:nvPr>
            <p:ph type="dt" sz="half" idx="10"/>
          </p:nvPr>
        </p:nvSpPr>
        <p:spPr/>
        <p:txBody>
          <a:bodyPr/>
          <a:lstStyle/>
          <a:p>
            <a:fld id="{25653B46-49E9-49CA-9AB5-C5A747C8BE70}" type="datetimeFigureOut">
              <a:rPr lang="de-DE" smtClean="0"/>
              <a:t>11.01.2023</a:t>
            </a:fld>
            <a:endParaRPr lang="de-DE"/>
          </a:p>
        </p:txBody>
      </p:sp>
      <p:sp>
        <p:nvSpPr>
          <p:cNvPr id="3" name="Fußzeilenplatzhalter 2">
            <a:extLst>
              <a:ext uri="{FF2B5EF4-FFF2-40B4-BE49-F238E27FC236}">
                <a16:creationId xmlns:a16="http://schemas.microsoft.com/office/drawing/2014/main" id="{7C68DF79-AB50-14C5-AF9A-D56C0D703D2D}"/>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7927420F-5FAD-1211-6B0B-353C5D3A9B35}"/>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658908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791B3C-115F-42C4-2FD1-B6F23544B4B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B4B14AB0-6A16-C024-2BC7-DED554F2DA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162B60AF-8323-32E1-0CDB-AA9877447A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AF6D54A2-A59E-D0EC-4893-DB0C9EE3A9BF}"/>
              </a:ext>
            </a:extLst>
          </p:cNvPr>
          <p:cNvSpPr>
            <a:spLocks noGrp="1"/>
          </p:cNvSpPr>
          <p:nvPr>
            <p:ph type="dt" sz="half" idx="10"/>
          </p:nvPr>
        </p:nvSpPr>
        <p:spPr/>
        <p:txBody>
          <a:bodyPr/>
          <a:lstStyle/>
          <a:p>
            <a:fld id="{25653B46-49E9-49CA-9AB5-C5A747C8BE70}" type="datetimeFigureOut">
              <a:rPr lang="de-DE" smtClean="0"/>
              <a:t>11.01.2023</a:t>
            </a:fld>
            <a:endParaRPr lang="de-DE"/>
          </a:p>
        </p:txBody>
      </p:sp>
      <p:sp>
        <p:nvSpPr>
          <p:cNvPr id="6" name="Fußzeilenplatzhalter 5">
            <a:extLst>
              <a:ext uri="{FF2B5EF4-FFF2-40B4-BE49-F238E27FC236}">
                <a16:creationId xmlns:a16="http://schemas.microsoft.com/office/drawing/2014/main" id="{0DE9150E-B372-F917-23CB-3CE45B349FA6}"/>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96EB6207-C6C6-F7B5-EADC-A6E7C22BD83C}"/>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40179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AFE665-1021-AA4E-E2AE-C930E94C3DEE}"/>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2FBE6A92-BF5B-2832-F590-2BF4CF020F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06F61B4C-DA2F-201C-2404-BB62180E6D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85007BE2-F8DE-33CB-D2EF-55611649CA66}"/>
              </a:ext>
            </a:extLst>
          </p:cNvPr>
          <p:cNvSpPr>
            <a:spLocks noGrp="1"/>
          </p:cNvSpPr>
          <p:nvPr>
            <p:ph type="dt" sz="half" idx="10"/>
          </p:nvPr>
        </p:nvSpPr>
        <p:spPr/>
        <p:txBody>
          <a:bodyPr/>
          <a:lstStyle/>
          <a:p>
            <a:fld id="{25653B46-49E9-49CA-9AB5-C5A747C8BE70}" type="datetimeFigureOut">
              <a:rPr lang="de-DE" smtClean="0"/>
              <a:t>11.01.2023</a:t>
            </a:fld>
            <a:endParaRPr lang="de-DE"/>
          </a:p>
        </p:txBody>
      </p:sp>
      <p:sp>
        <p:nvSpPr>
          <p:cNvPr id="6" name="Fußzeilenplatzhalter 5">
            <a:extLst>
              <a:ext uri="{FF2B5EF4-FFF2-40B4-BE49-F238E27FC236}">
                <a16:creationId xmlns:a16="http://schemas.microsoft.com/office/drawing/2014/main" id="{FCE9F89B-4F34-84E7-F96F-4E483137394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6D1E6AF-4183-7D4A-AA60-6C3992BC9E8E}"/>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14174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184BA97F-4F87-D4EE-053A-0380CD52BB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3D2BE141-21FE-B932-80A0-BEA55FA251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6026177-F2A1-EA30-3BD7-7723FD1321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653B46-49E9-49CA-9AB5-C5A747C8BE70}" type="datetimeFigureOut">
              <a:rPr lang="de-DE" smtClean="0"/>
              <a:t>11.01.2023</a:t>
            </a:fld>
            <a:endParaRPr lang="de-DE"/>
          </a:p>
        </p:txBody>
      </p:sp>
      <p:sp>
        <p:nvSpPr>
          <p:cNvPr id="5" name="Fußzeilenplatzhalter 4">
            <a:extLst>
              <a:ext uri="{FF2B5EF4-FFF2-40B4-BE49-F238E27FC236}">
                <a16:creationId xmlns:a16="http://schemas.microsoft.com/office/drawing/2014/main" id="{22B32A67-7C12-6291-DB50-BC971A6435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C2B27AF1-E19C-FE00-B0EA-5585614590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9B3B1A-3356-4D9A-9CCF-0B70AD8C2002}" type="slidenum">
              <a:rPr lang="de-DE" smtClean="0"/>
              <a:t>‹Nr.›</a:t>
            </a:fld>
            <a:endParaRPr lang="de-DE"/>
          </a:p>
        </p:txBody>
      </p:sp>
    </p:spTree>
    <p:extLst>
      <p:ext uri="{BB962C8B-B14F-4D97-AF65-F5344CB8AC3E}">
        <p14:creationId xmlns:p14="http://schemas.microsoft.com/office/powerpoint/2010/main" val="7697918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2" Type="http://schemas.openxmlformats.org/officeDocument/2006/relationships/hyperlink" Target="https://github.com/Splashpixx/EPW2122ChouliarasBurgdorfWolf"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4032726" cy="8617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l">
              <a:defRPr sz="1700" b="0">
                <a:latin typeface="PT Sans"/>
                <a:ea typeface="PT Sans"/>
                <a:cs typeface="PT Sans"/>
                <a:sym typeface="PT Sans"/>
              </a:defRPr>
            </a:lvl1pPr>
          </a:lstStyle>
          <a:p>
            <a:r>
              <a:rPr lang="de-DE" sz="1400" dirty="0"/>
              <a:t>Entwicklungsprojekt WS22</a:t>
            </a:r>
          </a:p>
          <a:p>
            <a:r>
              <a:rPr lang="de-DE" sz="1400" dirty="0"/>
              <a:t>Domenic Wolf</a:t>
            </a:r>
          </a:p>
          <a:p>
            <a:r>
              <a:rPr lang="de-DE" sz="1400" dirty="0"/>
              <a:t>Jens Burgdorf</a:t>
            </a:r>
          </a:p>
          <a:p>
            <a:r>
              <a:rPr lang="de-DE" sz="1400" dirty="0"/>
              <a:t>Anastasia Chouliaras</a:t>
            </a:r>
            <a:endParaRPr sz="1400" dirty="0"/>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Campus Karte</a:t>
            </a:r>
            <a:endParaRPr sz="3200"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633734"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Auswertung – Unity</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9" name="Textfeld 8">
            <a:extLst>
              <a:ext uri="{FF2B5EF4-FFF2-40B4-BE49-F238E27FC236}">
                <a16:creationId xmlns:a16="http://schemas.microsoft.com/office/drawing/2014/main" id="{EE1D3AD7-493C-9203-39B4-CEDB7F92C71D}"/>
              </a:ext>
            </a:extLst>
          </p:cNvPr>
          <p:cNvSpPr txBox="1"/>
          <p:nvPr/>
        </p:nvSpPr>
        <p:spPr>
          <a:xfrm>
            <a:off x="860941" y="2212207"/>
            <a:ext cx="4547473" cy="923330"/>
          </a:xfrm>
          <a:prstGeom prst="rect">
            <a:avLst/>
          </a:prstGeom>
          <a:noFill/>
        </p:spPr>
        <p:txBody>
          <a:bodyPr wrap="square" rtlCol="0">
            <a:spAutoFit/>
          </a:bodyPr>
          <a:lstStyle/>
          <a:p>
            <a:r>
              <a:rPr lang="de-DE" dirty="0">
                <a:sym typeface="Wingdings" panose="05000000000000000000" pitchFamily="2" charset="2"/>
              </a:rPr>
              <a:t> Notwendigkeit für Unity als Fallback-Szenario entfällt</a:t>
            </a:r>
            <a:endParaRPr lang="de-DE" dirty="0"/>
          </a:p>
          <a:p>
            <a:pPr marL="285750" indent="-285750">
              <a:buFont typeface="Arial" panose="020B0604020202020204" pitchFamily="34" charset="0"/>
              <a:buChar char="•"/>
            </a:pPr>
            <a:endParaRPr lang="de-DE" dirty="0"/>
          </a:p>
        </p:txBody>
      </p:sp>
      <p:pic>
        <p:nvPicPr>
          <p:cNvPr id="4" name="Grafik 3">
            <a:extLst>
              <a:ext uri="{FF2B5EF4-FFF2-40B4-BE49-F238E27FC236}">
                <a16:creationId xmlns:a16="http://schemas.microsoft.com/office/drawing/2014/main" id="{3262B9E9-EC77-0B19-9906-12C0D44D8562}"/>
              </a:ext>
            </a:extLst>
          </p:cNvPr>
          <p:cNvPicPr>
            <a:picLocks noChangeAspect="1"/>
          </p:cNvPicPr>
          <p:nvPr/>
        </p:nvPicPr>
        <p:blipFill>
          <a:blip r:embed="rId3"/>
          <a:stretch>
            <a:fillRect/>
          </a:stretch>
        </p:blipFill>
        <p:spPr>
          <a:xfrm>
            <a:off x="5561346" y="1435648"/>
            <a:ext cx="6029325" cy="4248150"/>
          </a:xfrm>
          <a:prstGeom prst="rect">
            <a:avLst/>
          </a:prstGeom>
        </p:spPr>
      </p:pic>
    </p:spTree>
    <p:extLst>
      <p:ext uri="{BB962C8B-B14F-4D97-AF65-F5344CB8AC3E}">
        <p14:creationId xmlns:p14="http://schemas.microsoft.com/office/powerpoint/2010/main" val="307025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Risikoanalyse - SWOT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isch enthält.&#10;&#10;Automatisch generierte Beschreibung">
            <a:extLst>
              <a:ext uri="{FF2B5EF4-FFF2-40B4-BE49-F238E27FC236}">
                <a16:creationId xmlns:a16="http://schemas.microsoft.com/office/drawing/2014/main" id="{B0168402-695F-6E6B-B340-068C5E6DEA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2827" y="944419"/>
            <a:ext cx="7954540" cy="5365639"/>
          </a:xfrm>
          <a:prstGeom prst="rect">
            <a:avLst/>
          </a:prstGeom>
        </p:spPr>
      </p:pic>
      <p:sp>
        <p:nvSpPr>
          <p:cNvPr id="5" name="Rechteck 4">
            <a:extLst>
              <a:ext uri="{FF2B5EF4-FFF2-40B4-BE49-F238E27FC236}">
                <a16:creationId xmlns:a16="http://schemas.microsoft.com/office/drawing/2014/main" id="{7A30C4D2-F46B-265D-AE05-9F83C1FE89E5}"/>
              </a:ext>
            </a:extLst>
          </p:cNvPr>
          <p:cNvSpPr/>
          <p:nvPr/>
        </p:nvSpPr>
        <p:spPr>
          <a:xfrm>
            <a:off x="9406856" y="5429774"/>
            <a:ext cx="2522287" cy="967614"/>
          </a:xfrm>
          <a:custGeom>
            <a:avLst/>
            <a:gdLst>
              <a:gd name="connsiteX0" fmla="*/ 0 w 2522287"/>
              <a:gd name="connsiteY0" fmla="*/ 0 h 967614"/>
              <a:gd name="connsiteX1" fmla="*/ 605349 w 2522287"/>
              <a:gd name="connsiteY1" fmla="*/ 0 h 967614"/>
              <a:gd name="connsiteX2" fmla="*/ 1235921 w 2522287"/>
              <a:gd name="connsiteY2" fmla="*/ 0 h 967614"/>
              <a:gd name="connsiteX3" fmla="*/ 1891715 w 2522287"/>
              <a:gd name="connsiteY3" fmla="*/ 0 h 967614"/>
              <a:gd name="connsiteX4" fmla="*/ 2522287 w 2522287"/>
              <a:gd name="connsiteY4" fmla="*/ 0 h 967614"/>
              <a:gd name="connsiteX5" fmla="*/ 2522287 w 2522287"/>
              <a:gd name="connsiteY5" fmla="*/ 493483 h 967614"/>
              <a:gd name="connsiteX6" fmla="*/ 2522287 w 2522287"/>
              <a:gd name="connsiteY6" fmla="*/ 967614 h 967614"/>
              <a:gd name="connsiteX7" fmla="*/ 1841270 w 2522287"/>
              <a:gd name="connsiteY7" fmla="*/ 967614 h 967614"/>
              <a:gd name="connsiteX8" fmla="*/ 1160252 w 2522287"/>
              <a:gd name="connsiteY8" fmla="*/ 967614 h 967614"/>
              <a:gd name="connsiteX9" fmla="*/ 0 w 2522287"/>
              <a:gd name="connsiteY9" fmla="*/ 967614 h 967614"/>
              <a:gd name="connsiteX10" fmla="*/ 0 w 2522287"/>
              <a:gd name="connsiteY10" fmla="*/ 493483 h 967614"/>
              <a:gd name="connsiteX11" fmla="*/ 0 w 2522287"/>
              <a:gd name="connsiteY11" fmla="*/ 0 h 96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2287" h="967614" fill="none" extrusionOk="0">
                <a:moveTo>
                  <a:pt x="0" y="0"/>
                </a:moveTo>
                <a:cubicBezTo>
                  <a:pt x="231590" y="-22902"/>
                  <a:pt x="401401" y="-26718"/>
                  <a:pt x="605349" y="0"/>
                </a:cubicBezTo>
                <a:cubicBezTo>
                  <a:pt x="809297" y="26718"/>
                  <a:pt x="1022502" y="-28535"/>
                  <a:pt x="1235921" y="0"/>
                </a:cubicBezTo>
                <a:cubicBezTo>
                  <a:pt x="1449340" y="28535"/>
                  <a:pt x="1575939" y="25198"/>
                  <a:pt x="1891715" y="0"/>
                </a:cubicBezTo>
                <a:cubicBezTo>
                  <a:pt x="2207491" y="-25198"/>
                  <a:pt x="2349648" y="-15053"/>
                  <a:pt x="2522287" y="0"/>
                </a:cubicBezTo>
                <a:cubicBezTo>
                  <a:pt x="2538574" y="123800"/>
                  <a:pt x="2540463" y="307050"/>
                  <a:pt x="2522287" y="493483"/>
                </a:cubicBezTo>
                <a:cubicBezTo>
                  <a:pt x="2504111" y="679916"/>
                  <a:pt x="2541581" y="854639"/>
                  <a:pt x="2522287" y="967614"/>
                </a:cubicBezTo>
                <a:cubicBezTo>
                  <a:pt x="2274877" y="984811"/>
                  <a:pt x="2145718" y="986573"/>
                  <a:pt x="1841270" y="967614"/>
                </a:cubicBezTo>
                <a:cubicBezTo>
                  <a:pt x="1536822" y="948655"/>
                  <a:pt x="1331274" y="945944"/>
                  <a:pt x="1160252" y="967614"/>
                </a:cubicBezTo>
                <a:cubicBezTo>
                  <a:pt x="989230" y="989284"/>
                  <a:pt x="510573" y="972641"/>
                  <a:pt x="0" y="967614"/>
                </a:cubicBezTo>
                <a:cubicBezTo>
                  <a:pt x="11893" y="858123"/>
                  <a:pt x="-22868" y="663601"/>
                  <a:pt x="0" y="493483"/>
                </a:cubicBezTo>
                <a:cubicBezTo>
                  <a:pt x="22868" y="323365"/>
                  <a:pt x="4978" y="183863"/>
                  <a:pt x="0" y="0"/>
                </a:cubicBezTo>
                <a:close/>
              </a:path>
              <a:path w="2522287" h="967614" stroke="0" extrusionOk="0">
                <a:moveTo>
                  <a:pt x="0" y="0"/>
                </a:moveTo>
                <a:cubicBezTo>
                  <a:pt x="238556" y="-28687"/>
                  <a:pt x="360294" y="-21780"/>
                  <a:pt x="605349" y="0"/>
                </a:cubicBezTo>
                <a:cubicBezTo>
                  <a:pt x="850404" y="21780"/>
                  <a:pt x="991122" y="10293"/>
                  <a:pt x="1160252" y="0"/>
                </a:cubicBezTo>
                <a:cubicBezTo>
                  <a:pt x="1329382" y="-10293"/>
                  <a:pt x="1552612" y="-16462"/>
                  <a:pt x="1841270" y="0"/>
                </a:cubicBezTo>
                <a:cubicBezTo>
                  <a:pt x="2129928" y="16462"/>
                  <a:pt x="2205815" y="31897"/>
                  <a:pt x="2522287" y="0"/>
                </a:cubicBezTo>
                <a:cubicBezTo>
                  <a:pt x="2531638" y="186992"/>
                  <a:pt x="2515265" y="327060"/>
                  <a:pt x="2522287" y="474131"/>
                </a:cubicBezTo>
                <a:cubicBezTo>
                  <a:pt x="2529309" y="621202"/>
                  <a:pt x="2517253" y="818316"/>
                  <a:pt x="2522287" y="967614"/>
                </a:cubicBezTo>
                <a:cubicBezTo>
                  <a:pt x="2314470" y="981656"/>
                  <a:pt x="2195772" y="942078"/>
                  <a:pt x="1891715" y="967614"/>
                </a:cubicBezTo>
                <a:cubicBezTo>
                  <a:pt x="1587658" y="993150"/>
                  <a:pt x="1382270" y="936229"/>
                  <a:pt x="1210698" y="967614"/>
                </a:cubicBezTo>
                <a:cubicBezTo>
                  <a:pt x="1039126" y="998999"/>
                  <a:pt x="813722" y="964040"/>
                  <a:pt x="655795" y="967614"/>
                </a:cubicBezTo>
                <a:cubicBezTo>
                  <a:pt x="497868" y="971188"/>
                  <a:pt x="255700" y="960765"/>
                  <a:pt x="0" y="967614"/>
                </a:cubicBezTo>
                <a:cubicBezTo>
                  <a:pt x="11881" y="780556"/>
                  <a:pt x="-13701" y="636372"/>
                  <a:pt x="0" y="483807"/>
                </a:cubicBezTo>
                <a:cubicBezTo>
                  <a:pt x="13701" y="331242"/>
                  <a:pt x="-22407" y="154375"/>
                  <a:pt x="0" y="0"/>
                </a:cubicBezTo>
                <a:close/>
              </a:path>
            </a:pathLst>
          </a:custGeom>
          <a:solidFill>
            <a:schemeClr val="bg1"/>
          </a:solidFill>
          <a:ln w="28575">
            <a:solidFill>
              <a:srgbClr val="C00000"/>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rgbClr val="C00000"/>
                </a:solidFill>
                <a:latin typeface="Copperplate Gothic Bold" panose="020E0705020206020404" pitchFamily="34" charset="0"/>
              </a:rPr>
              <a:t>Verworfen</a:t>
            </a:r>
          </a:p>
        </p:txBody>
      </p:sp>
    </p:spTree>
    <p:extLst>
      <p:ext uri="{BB962C8B-B14F-4D97-AF65-F5344CB8AC3E}">
        <p14:creationId xmlns:p14="http://schemas.microsoft.com/office/powerpoint/2010/main" val="423625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Anforderungen - muss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Textfeld 9">
            <a:extLst>
              <a:ext uri="{FF2B5EF4-FFF2-40B4-BE49-F238E27FC236}">
                <a16:creationId xmlns:a16="http://schemas.microsoft.com/office/drawing/2014/main" id="{C271D799-D5E9-734D-5D0C-81634932EAF4}"/>
              </a:ext>
            </a:extLst>
          </p:cNvPr>
          <p:cNvSpPr txBox="1"/>
          <p:nvPr/>
        </p:nvSpPr>
        <p:spPr>
          <a:xfrm>
            <a:off x="1155561" y="2239592"/>
            <a:ext cx="9259410" cy="3317575"/>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[F010]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Start sowie einen Endpunkt einzugeben.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[F020]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den Weg </a:t>
            </a:r>
            <a:r>
              <a:rPr lang="de-DE" dirty="0">
                <a:latin typeface="Calibri" panose="020F0502020204030204" pitchFamily="34" charset="0"/>
                <a:ea typeface="Calibri" panose="020F0502020204030204" pitchFamily="34" charset="0"/>
                <a:cs typeface="Mangal" panose="02040503050203030202" pitchFamily="18" charset="0"/>
              </a:rPr>
              <a:t>zwischen zwei Räumen</a:t>
            </a:r>
            <a:r>
              <a:rPr lang="de-DE" dirty="0">
                <a:effectLst/>
                <a:latin typeface="Calibri" panose="020F0502020204030204" pitchFamily="34" charset="0"/>
                <a:ea typeface="Calibri" panose="020F0502020204030204" pitchFamily="34" charset="0"/>
                <a:cs typeface="Mangal" panose="02040503050203030202" pitchFamily="18" charset="0"/>
              </a:rPr>
              <a:t> im Campus zu zeigen.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[F030]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Start sowie einen Endpunkt per Mausklick auf die Karte festzulegen.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[F040]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 Karte zu Drehen und zu bewegen.</a:t>
            </a:r>
          </a:p>
          <a:p>
            <a:pPr>
              <a:lnSpc>
                <a:spcPct val="115000"/>
              </a:lnSpc>
              <a:spcAft>
                <a:spcPts val="800"/>
              </a:spcAft>
            </a:pPr>
            <a:r>
              <a:rPr lang="de-DE" sz="1600" dirty="0">
                <a:effectLst/>
                <a:latin typeface="Calibri" panose="020F0502020204030204" pitchFamily="34" charset="0"/>
                <a:ea typeface="Calibri" panose="020F0502020204030204" pitchFamily="34" charset="0"/>
                <a:cs typeface="Mangal" panose="02040503050203030202" pitchFamily="18" charset="0"/>
              </a:rPr>
              <a:t> </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170016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Anforderungen – kann und soll</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Textfeld 9">
            <a:extLst>
              <a:ext uri="{FF2B5EF4-FFF2-40B4-BE49-F238E27FC236}">
                <a16:creationId xmlns:a16="http://schemas.microsoft.com/office/drawing/2014/main" id="{C271D799-D5E9-734D-5D0C-81634932EAF4}"/>
              </a:ext>
            </a:extLst>
          </p:cNvPr>
          <p:cNvSpPr txBox="1"/>
          <p:nvPr/>
        </p:nvSpPr>
        <p:spPr>
          <a:xfrm>
            <a:off x="1155561" y="1603699"/>
            <a:ext cx="9259410" cy="5251438"/>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[F050]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zwischen einer perspektivischen und orthographischen Kamera zu wählen.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[F060]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diese auf jedem Gerät mit einem aktuellen Webbrowser und einer Internetverbindung aufrufen zu können.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[F070]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Ausgewählte Räume visuell hervorzuheben.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[F080]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Informationen zu den Räumen anzuzeigen.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 </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[F090] Die Anwendung </a:t>
            </a:r>
            <a:r>
              <a:rPr lang="de-DE" b="1" dirty="0">
                <a:effectLst/>
                <a:latin typeface="Calibri" panose="020F0502020204030204" pitchFamily="34" charset="0"/>
                <a:ea typeface="Calibri" panose="020F0502020204030204" pitchFamily="34" charset="0"/>
                <a:cs typeface="Mangal" panose="02040503050203030202" pitchFamily="18" charset="0"/>
              </a:rPr>
              <a:t>kann</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Räume als Favoriten zu speichern und auszuwählen.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[F100] Die Anwendung </a:t>
            </a:r>
            <a:r>
              <a:rPr lang="de-DE" b="1" dirty="0">
                <a:effectLst/>
                <a:latin typeface="Calibri" panose="020F0502020204030204" pitchFamily="34" charset="0"/>
                <a:ea typeface="Calibri" panose="020F0502020204030204" pitchFamily="34" charset="0"/>
                <a:cs typeface="Mangal" panose="02040503050203030202" pitchFamily="18" charset="0"/>
              </a:rPr>
              <a:t>kann</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 Routengeneration durch URL-Parameter anzugeben.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 </a:t>
            </a:r>
          </a:p>
        </p:txBody>
      </p:sp>
    </p:spTree>
    <p:extLst>
      <p:ext uri="{BB962C8B-B14F-4D97-AF65-F5344CB8AC3E}">
        <p14:creationId xmlns:p14="http://schemas.microsoft.com/office/powerpoint/2010/main" val="2216635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Risikoanalyse - Formlos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2395271"/>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Für die Routenermittlung muss ein passender Algorithmus gefunden und Implementiert werden [F020]</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Selektion der  einzelnen Räume im 3D-Modell [F030]</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Verknüpfen von Informationen mit den einzelnen Räumen [F080]</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Visuell gut erkennbare Darstellung der Geometrie</a:t>
            </a:r>
            <a:endParaRPr lang="de-DE" dirty="0">
              <a:latin typeface="Calibri" panose="020F0502020204030204" pitchFamily="34" charset="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Anbindung </a:t>
            </a:r>
            <a:r>
              <a:rPr lang="de-DE" dirty="0">
                <a:latin typeface="Calibri" panose="020F0502020204030204" pitchFamily="34" charset="0"/>
                <a:ea typeface="Calibri" panose="020F0502020204030204" pitchFamily="34" charset="0"/>
                <a:cs typeface="Mangal" panose="02040503050203030202" pitchFamily="18" charset="0"/>
              </a:rPr>
              <a:t>einer Datenbank für Rauminformationen</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1030" name="Picture 6" descr="Risiko-Symbol auf dem Tachometer. Messgerät für hohes Risiko. Vektorgrafik  Stock-Vektorgrafik - Alamy">
            <a:extLst>
              <a:ext uri="{FF2B5EF4-FFF2-40B4-BE49-F238E27FC236}">
                <a16:creationId xmlns:a16="http://schemas.microsoft.com/office/drawing/2014/main" id="{1AAD6694-FAC5-5B4E-64F3-65B8548CCD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264" t="10720" r="7189" b="17222"/>
          <a:stretch/>
        </p:blipFill>
        <p:spPr bwMode="auto">
          <a:xfrm>
            <a:off x="7377410" y="3143250"/>
            <a:ext cx="4194928" cy="3303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824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4812215"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Weitere PoCs aus den Anforderungen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4F2B54A3-782E-1875-7EDD-CDA299DBC5F7}"/>
              </a:ext>
            </a:extLst>
          </p:cNvPr>
          <p:cNvPicPr>
            <a:picLocks noChangeAspect="1"/>
          </p:cNvPicPr>
          <p:nvPr/>
        </p:nvPicPr>
        <p:blipFill>
          <a:blip r:embed="rId2"/>
          <a:stretch>
            <a:fillRect/>
          </a:stretch>
        </p:blipFill>
        <p:spPr>
          <a:xfrm>
            <a:off x="2059781" y="1820616"/>
            <a:ext cx="7953375" cy="4086225"/>
          </a:xfrm>
          <a:prstGeom prst="rect">
            <a:avLst/>
          </a:prstGeom>
        </p:spPr>
      </p:pic>
    </p:spTree>
    <p:extLst>
      <p:ext uri="{BB962C8B-B14F-4D97-AF65-F5344CB8AC3E}">
        <p14:creationId xmlns:p14="http://schemas.microsoft.com/office/powerpoint/2010/main" val="2090484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5082244"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a:defRPr sz="1700" b="0">
                <a:latin typeface="PT Sans"/>
                <a:ea typeface="PT Sans"/>
                <a:cs typeface="PT Sans"/>
                <a:sym typeface="PT Sans"/>
              </a:defRPr>
            </a:lvl1pPr>
          </a:lstStyle>
          <a:p>
            <a:r>
              <a:rPr lang="de-DE" sz="1800" dirty="0">
                <a:solidFill>
                  <a:schemeClr val="tx1"/>
                </a:solidFill>
              </a:rPr>
              <a:t>Campus Karte - </a:t>
            </a:r>
            <a:r>
              <a:rPr lang="de-DE" sz="1800" dirty="0"/>
              <a:t>Entwicklungsprojekt WS22</a:t>
            </a:r>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Audit 3</a:t>
            </a:r>
            <a:endParaRPr sz="3200" dirty="0">
              <a:solidFill>
                <a:schemeClr val="tx1"/>
              </a:solidFill>
            </a:endParaRPr>
          </a:p>
        </p:txBody>
      </p:sp>
    </p:spTree>
    <p:extLst>
      <p:ext uri="{BB962C8B-B14F-4D97-AF65-F5344CB8AC3E}">
        <p14:creationId xmlns:p14="http://schemas.microsoft.com/office/powerpoint/2010/main" val="378536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Anforderungen – kann und soll</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Textfeld 9">
            <a:extLst>
              <a:ext uri="{FF2B5EF4-FFF2-40B4-BE49-F238E27FC236}">
                <a16:creationId xmlns:a16="http://schemas.microsoft.com/office/drawing/2014/main" id="{C271D799-D5E9-734D-5D0C-81634932EAF4}"/>
              </a:ext>
            </a:extLst>
          </p:cNvPr>
          <p:cNvSpPr txBox="1"/>
          <p:nvPr/>
        </p:nvSpPr>
        <p:spPr>
          <a:xfrm>
            <a:off x="1155561" y="1603699"/>
            <a:ext cx="9259410" cy="4090607"/>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[F050]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zwischen einer perspektivischen und orthographischen Kamera zu wählen.</a:t>
            </a:r>
          </a:p>
          <a:p>
            <a:pPr>
              <a:lnSpc>
                <a:spcPct val="115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[F055]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soll</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zwischen der Nutzung eines Fahrstuhls oder der Treppen zu wählen.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[F060]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diese auf jedem Gerät mit einem aktuellen Webbrowser und einer Internetverbindung aufrufen zu können.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[F070]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Ausgewählte Räume visuell hervorzuheben.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[F080]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Informationen zu den Räumen anzuzeigen.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 </a:t>
            </a:r>
          </a:p>
        </p:txBody>
      </p:sp>
    </p:spTree>
    <p:extLst>
      <p:ext uri="{BB962C8B-B14F-4D97-AF65-F5344CB8AC3E}">
        <p14:creationId xmlns:p14="http://schemas.microsoft.com/office/powerpoint/2010/main" val="3822397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Codeinspektion des PoC</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 name="Textfeld 5">
            <a:extLst>
              <a:ext uri="{FF2B5EF4-FFF2-40B4-BE49-F238E27FC236}">
                <a16:creationId xmlns:a16="http://schemas.microsoft.com/office/drawing/2014/main" id="{82040E46-49E6-EEC4-B373-A7CF7CCEF5CF}"/>
              </a:ext>
            </a:extLst>
          </p:cNvPr>
          <p:cNvSpPr txBox="1"/>
          <p:nvPr/>
        </p:nvSpPr>
        <p:spPr>
          <a:xfrm>
            <a:off x="1155561" y="1603699"/>
            <a:ext cx="9259410" cy="2919004"/>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Für die bisherigen Artefakte:</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Austauschen und gemeinsam den Code durchschauen</a:t>
            </a:r>
          </a:p>
          <a:p>
            <a:pPr marL="285750" indent="-285750">
              <a:lnSpc>
                <a:spcPct val="115000"/>
              </a:lnSpc>
              <a:spcAft>
                <a:spcPts val="800"/>
              </a:spcAft>
              <a:buFont typeface="Arial" panose="020B0604020202020204" pitchFamily="34" charset="0"/>
              <a:buChar char="•"/>
            </a:pPr>
            <a:endParaRPr lang="de-DE" dirty="0">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800"/>
              </a:spcAft>
            </a:pPr>
            <a:r>
              <a:rPr lang="de-DE" dirty="0">
                <a:latin typeface="Calibri" panose="020F0502020204030204" pitchFamily="34" charset="0"/>
                <a:ea typeface="Calibri" panose="020F0502020204030204" pitchFamily="34" charset="0"/>
                <a:cs typeface="Mangal" panose="02040503050203030202" pitchFamily="18" charset="0"/>
              </a:rPr>
              <a:t>Codereview der neuen Rapid </a:t>
            </a:r>
            <a:r>
              <a:rPr lang="de-DE" dirty="0" err="1">
                <a:latin typeface="Calibri" panose="020F0502020204030204" pitchFamily="34" charset="0"/>
                <a:ea typeface="Calibri" panose="020F0502020204030204" pitchFamily="34" charset="0"/>
                <a:cs typeface="Mangal" panose="02040503050203030202" pitchFamily="18" charset="0"/>
              </a:rPr>
              <a:t>Prototypes</a:t>
            </a:r>
            <a:r>
              <a:rPr lang="de-DE" dirty="0">
                <a:latin typeface="Calibri" panose="020F0502020204030204" pitchFamily="34" charset="0"/>
                <a:ea typeface="Calibri" panose="020F0502020204030204" pitchFamily="34" charset="0"/>
                <a:cs typeface="Mangal" panose="02040503050203030202" pitchFamily="18" charset="0"/>
              </a:rPr>
              <a:t>:</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Jeder im Team stellt seinen Code vor, s</a:t>
            </a:r>
            <a:r>
              <a:rPr lang="de-DE" dirty="0">
                <a:latin typeface="Calibri" panose="020F0502020204030204" pitchFamily="34" charset="0"/>
                <a:ea typeface="Calibri" panose="020F0502020204030204" pitchFamily="34" charset="0"/>
                <a:cs typeface="Mangal" panose="02040503050203030202" pitchFamily="18" charset="0"/>
              </a:rPr>
              <a:t>owie Fragen </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Rückfragen und Kommentare werden von den anderen beiden Teammitgliedern ergänzt</a:t>
            </a:r>
          </a:p>
          <a:p>
            <a:pPr>
              <a:lnSpc>
                <a:spcPct val="115000"/>
              </a:lnSpc>
              <a:spcAft>
                <a:spcPts val="800"/>
              </a:spcAft>
            </a:pPr>
            <a:endParaRPr lang="de-DE" dirty="0">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169633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7667868"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Modellierung der Anwendungslogik - Klassendiagramm</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080D76E0-01CB-72E2-F81A-943F8051254B}"/>
              </a:ext>
            </a:extLst>
          </p:cNvPr>
          <p:cNvPicPr>
            <a:picLocks noChangeAspect="1"/>
          </p:cNvPicPr>
          <p:nvPr/>
        </p:nvPicPr>
        <p:blipFill rotWithShape="1">
          <a:blip r:embed="rId3">
            <a:extLst>
              <a:ext uri="{28A0092B-C50C-407E-A947-70E740481C1C}">
                <a14:useLocalDpi xmlns:a14="http://schemas.microsoft.com/office/drawing/2010/main" val="0"/>
              </a:ext>
            </a:extLst>
          </a:blip>
          <a:srcRect r="5070" b="10572"/>
          <a:stretch/>
        </p:blipFill>
        <p:spPr>
          <a:xfrm>
            <a:off x="1050727" y="1212449"/>
            <a:ext cx="9554066" cy="5034343"/>
          </a:xfrm>
          <a:prstGeom prst="rect">
            <a:avLst/>
          </a:prstGeom>
          <a:ln>
            <a:solidFill>
              <a:schemeClr val="tx1"/>
            </a:solidFill>
          </a:ln>
        </p:spPr>
      </p:pic>
      <p:sp>
        <p:nvSpPr>
          <p:cNvPr id="5" name="Rechteck 4">
            <a:extLst>
              <a:ext uri="{FF2B5EF4-FFF2-40B4-BE49-F238E27FC236}">
                <a16:creationId xmlns:a16="http://schemas.microsoft.com/office/drawing/2014/main" id="{521585B6-CDF0-FECD-36A2-ADC553F29264}"/>
              </a:ext>
            </a:extLst>
          </p:cNvPr>
          <p:cNvSpPr/>
          <p:nvPr/>
        </p:nvSpPr>
        <p:spPr>
          <a:xfrm>
            <a:off x="9124750" y="5429774"/>
            <a:ext cx="2804394" cy="967614"/>
          </a:xfrm>
          <a:custGeom>
            <a:avLst/>
            <a:gdLst>
              <a:gd name="connsiteX0" fmla="*/ 0 w 2804394"/>
              <a:gd name="connsiteY0" fmla="*/ 0 h 967614"/>
              <a:gd name="connsiteX1" fmla="*/ 616967 w 2804394"/>
              <a:gd name="connsiteY1" fmla="*/ 0 h 967614"/>
              <a:gd name="connsiteX2" fmla="*/ 1205889 w 2804394"/>
              <a:gd name="connsiteY2" fmla="*/ 0 h 967614"/>
              <a:gd name="connsiteX3" fmla="*/ 1794812 w 2804394"/>
              <a:gd name="connsiteY3" fmla="*/ 0 h 967614"/>
              <a:gd name="connsiteX4" fmla="*/ 2271559 w 2804394"/>
              <a:gd name="connsiteY4" fmla="*/ 0 h 967614"/>
              <a:gd name="connsiteX5" fmla="*/ 2804394 w 2804394"/>
              <a:gd name="connsiteY5" fmla="*/ 0 h 967614"/>
              <a:gd name="connsiteX6" fmla="*/ 2804394 w 2804394"/>
              <a:gd name="connsiteY6" fmla="*/ 493483 h 967614"/>
              <a:gd name="connsiteX7" fmla="*/ 2804394 w 2804394"/>
              <a:gd name="connsiteY7" fmla="*/ 967614 h 967614"/>
              <a:gd name="connsiteX8" fmla="*/ 2243515 w 2804394"/>
              <a:gd name="connsiteY8" fmla="*/ 967614 h 967614"/>
              <a:gd name="connsiteX9" fmla="*/ 1766768 w 2804394"/>
              <a:gd name="connsiteY9" fmla="*/ 967614 h 967614"/>
              <a:gd name="connsiteX10" fmla="*/ 1290021 w 2804394"/>
              <a:gd name="connsiteY10" fmla="*/ 967614 h 967614"/>
              <a:gd name="connsiteX11" fmla="*/ 701099 w 2804394"/>
              <a:gd name="connsiteY11" fmla="*/ 967614 h 967614"/>
              <a:gd name="connsiteX12" fmla="*/ 0 w 2804394"/>
              <a:gd name="connsiteY12" fmla="*/ 967614 h 967614"/>
              <a:gd name="connsiteX13" fmla="*/ 0 w 2804394"/>
              <a:gd name="connsiteY13" fmla="*/ 464455 h 967614"/>
              <a:gd name="connsiteX14" fmla="*/ 0 w 2804394"/>
              <a:gd name="connsiteY14" fmla="*/ 0 h 96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04394" h="967614" fill="none" extrusionOk="0">
                <a:moveTo>
                  <a:pt x="0" y="0"/>
                </a:moveTo>
                <a:cubicBezTo>
                  <a:pt x="287825" y="20780"/>
                  <a:pt x="491269" y="21060"/>
                  <a:pt x="616967" y="0"/>
                </a:cubicBezTo>
                <a:cubicBezTo>
                  <a:pt x="742665" y="-21060"/>
                  <a:pt x="1024954" y="-2292"/>
                  <a:pt x="1205889" y="0"/>
                </a:cubicBezTo>
                <a:cubicBezTo>
                  <a:pt x="1386824" y="2292"/>
                  <a:pt x="1523176" y="-14879"/>
                  <a:pt x="1794812" y="0"/>
                </a:cubicBezTo>
                <a:cubicBezTo>
                  <a:pt x="2066448" y="14879"/>
                  <a:pt x="2171510" y="19687"/>
                  <a:pt x="2271559" y="0"/>
                </a:cubicBezTo>
                <a:cubicBezTo>
                  <a:pt x="2371608" y="-19687"/>
                  <a:pt x="2551246" y="-22081"/>
                  <a:pt x="2804394" y="0"/>
                </a:cubicBezTo>
                <a:cubicBezTo>
                  <a:pt x="2794858" y="110523"/>
                  <a:pt x="2825869" y="284587"/>
                  <a:pt x="2804394" y="493483"/>
                </a:cubicBezTo>
                <a:cubicBezTo>
                  <a:pt x="2782919" y="702379"/>
                  <a:pt x="2792165" y="792583"/>
                  <a:pt x="2804394" y="967614"/>
                </a:cubicBezTo>
                <a:cubicBezTo>
                  <a:pt x="2659925" y="954947"/>
                  <a:pt x="2483264" y="946958"/>
                  <a:pt x="2243515" y="967614"/>
                </a:cubicBezTo>
                <a:cubicBezTo>
                  <a:pt x="2003766" y="988270"/>
                  <a:pt x="1899240" y="956713"/>
                  <a:pt x="1766768" y="967614"/>
                </a:cubicBezTo>
                <a:cubicBezTo>
                  <a:pt x="1634296" y="978515"/>
                  <a:pt x="1425892" y="959868"/>
                  <a:pt x="1290021" y="967614"/>
                </a:cubicBezTo>
                <a:cubicBezTo>
                  <a:pt x="1154150" y="975360"/>
                  <a:pt x="862953" y="975814"/>
                  <a:pt x="701099" y="967614"/>
                </a:cubicBezTo>
                <a:cubicBezTo>
                  <a:pt x="539245" y="959414"/>
                  <a:pt x="148390" y="947013"/>
                  <a:pt x="0" y="967614"/>
                </a:cubicBezTo>
                <a:cubicBezTo>
                  <a:pt x="-15030" y="805837"/>
                  <a:pt x="23815" y="646625"/>
                  <a:pt x="0" y="464455"/>
                </a:cubicBezTo>
                <a:cubicBezTo>
                  <a:pt x="-23815" y="282285"/>
                  <a:pt x="1497" y="125087"/>
                  <a:pt x="0" y="0"/>
                </a:cubicBezTo>
                <a:close/>
              </a:path>
              <a:path w="2804394" h="967614" stroke="0" extrusionOk="0">
                <a:moveTo>
                  <a:pt x="0" y="0"/>
                </a:moveTo>
                <a:cubicBezTo>
                  <a:pt x="214255" y="12286"/>
                  <a:pt x="275844" y="7690"/>
                  <a:pt x="532835" y="0"/>
                </a:cubicBezTo>
                <a:cubicBezTo>
                  <a:pt x="789827" y="-7690"/>
                  <a:pt x="876039" y="-17802"/>
                  <a:pt x="1009582" y="0"/>
                </a:cubicBezTo>
                <a:cubicBezTo>
                  <a:pt x="1143125" y="17802"/>
                  <a:pt x="1330069" y="6958"/>
                  <a:pt x="1626549" y="0"/>
                </a:cubicBezTo>
                <a:cubicBezTo>
                  <a:pt x="1923029" y="-6958"/>
                  <a:pt x="1952340" y="6491"/>
                  <a:pt x="2159383" y="0"/>
                </a:cubicBezTo>
                <a:cubicBezTo>
                  <a:pt x="2366426" y="-6491"/>
                  <a:pt x="2543713" y="28047"/>
                  <a:pt x="2804394" y="0"/>
                </a:cubicBezTo>
                <a:cubicBezTo>
                  <a:pt x="2804371" y="182883"/>
                  <a:pt x="2814892" y="355873"/>
                  <a:pt x="2804394" y="503159"/>
                </a:cubicBezTo>
                <a:cubicBezTo>
                  <a:pt x="2793896" y="650445"/>
                  <a:pt x="2788685" y="742403"/>
                  <a:pt x="2804394" y="967614"/>
                </a:cubicBezTo>
                <a:cubicBezTo>
                  <a:pt x="2531570" y="991807"/>
                  <a:pt x="2356654" y="974236"/>
                  <a:pt x="2243515" y="967614"/>
                </a:cubicBezTo>
                <a:cubicBezTo>
                  <a:pt x="2130376" y="960992"/>
                  <a:pt x="1893725" y="990841"/>
                  <a:pt x="1766768" y="967614"/>
                </a:cubicBezTo>
                <a:cubicBezTo>
                  <a:pt x="1639811" y="944387"/>
                  <a:pt x="1373531" y="963248"/>
                  <a:pt x="1205889" y="967614"/>
                </a:cubicBezTo>
                <a:cubicBezTo>
                  <a:pt x="1038247" y="971980"/>
                  <a:pt x="761972" y="956000"/>
                  <a:pt x="645011" y="967614"/>
                </a:cubicBezTo>
                <a:cubicBezTo>
                  <a:pt x="528050" y="979228"/>
                  <a:pt x="249085" y="941856"/>
                  <a:pt x="0" y="967614"/>
                </a:cubicBezTo>
                <a:cubicBezTo>
                  <a:pt x="23088" y="772204"/>
                  <a:pt x="-3916" y="708864"/>
                  <a:pt x="0" y="464455"/>
                </a:cubicBezTo>
                <a:cubicBezTo>
                  <a:pt x="3916" y="220046"/>
                  <a:pt x="-18693" y="116516"/>
                  <a:pt x="0" y="0"/>
                </a:cubicBezTo>
                <a:close/>
              </a:path>
            </a:pathLst>
          </a:custGeom>
          <a:solidFill>
            <a:schemeClr val="bg1"/>
          </a:solidFill>
          <a:ln w="28575">
            <a:solidFill>
              <a:srgbClr val="C00000"/>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rgbClr val="C00000"/>
                </a:solidFill>
                <a:latin typeface="Copperplate Gothic Bold" panose="020E0705020206020404" pitchFamily="34" charset="0"/>
              </a:rPr>
              <a:t>Modell verworfen</a:t>
            </a:r>
          </a:p>
        </p:txBody>
      </p:sp>
    </p:spTree>
    <p:extLst>
      <p:ext uri="{BB962C8B-B14F-4D97-AF65-F5344CB8AC3E}">
        <p14:creationId xmlns:p14="http://schemas.microsoft.com/office/powerpoint/2010/main" val="2150327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5082244"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a:defRPr sz="1700" b="0">
                <a:latin typeface="PT Sans"/>
                <a:ea typeface="PT Sans"/>
                <a:cs typeface="PT Sans"/>
                <a:sym typeface="PT Sans"/>
              </a:defRPr>
            </a:lvl1pPr>
          </a:lstStyle>
          <a:p>
            <a:r>
              <a:rPr lang="de-DE" sz="1800" dirty="0">
                <a:solidFill>
                  <a:schemeClr val="tx1"/>
                </a:solidFill>
              </a:rPr>
              <a:t>Campus Karte - </a:t>
            </a:r>
            <a:r>
              <a:rPr lang="de-DE" sz="1800" dirty="0"/>
              <a:t>Entwicklungsprojekt WS22</a:t>
            </a:r>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Audit 1 + 2</a:t>
            </a:r>
            <a:endParaRPr sz="3200" dirty="0">
              <a:solidFill>
                <a:schemeClr val="tx1"/>
              </a:solidFill>
            </a:endParaRPr>
          </a:p>
        </p:txBody>
      </p:sp>
    </p:spTree>
    <p:extLst>
      <p:ext uri="{BB962C8B-B14F-4D97-AF65-F5344CB8AC3E}">
        <p14:creationId xmlns:p14="http://schemas.microsoft.com/office/powerpoint/2010/main" val="4011524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Modellierung der Anwendungslogik</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9" name="Grafik 8">
            <a:extLst>
              <a:ext uri="{FF2B5EF4-FFF2-40B4-BE49-F238E27FC236}">
                <a16:creationId xmlns:a16="http://schemas.microsoft.com/office/drawing/2014/main" id="{441CDF3C-9775-7073-805B-08B76476BF26}"/>
              </a:ext>
            </a:extLst>
          </p:cNvPr>
          <p:cNvPicPr>
            <a:picLocks noChangeAspect="1"/>
          </p:cNvPicPr>
          <p:nvPr/>
        </p:nvPicPr>
        <p:blipFill rotWithShape="1">
          <a:blip r:embed="rId3">
            <a:extLst>
              <a:ext uri="{28A0092B-C50C-407E-A947-70E740481C1C}">
                <a14:useLocalDpi xmlns:a14="http://schemas.microsoft.com/office/drawing/2010/main" val="0"/>
              </a:ext>
            </a:extLst>
          </a:blip>
          <a:srcRect l="7070" t="2361" r="1690" b="11242"/>
          <a:stretch/>
        </p:blipFill>
        <p:spPr>
          <a:xfrm>
            <a:off x="2629995" y="1010119"/>
            <a:ext cx="7770114" cy="5587854"/>
          </a:xfrm>
          <a:prstGeom prst="rect">
            <a:avLst/>
          </a:prstGeom>
          <a:ln>
            <a:solidFill>
              <a:schemeClr val="tx1"/>
            </a:solidFill>
          </a:ln>
        </p:spPr>
      </p:pic>
      <p:pic>
        <p:nvPicPr>
          <p:cNvPr id="4" name="Grafik 3">
            <a:extLst>
              <a:ext uri="{FF2B5EF4-FFF2-40B4-BE49-F238E27FC236}">
                <a16:creationId xmlns:a16="http://schemas.microsoft.com/office/drawing/2014/main" id="{182392DE-D93D-5DE9-0FFF-EBA2EE110AC3}"/>
              </a:ext>
            </a:extLst>
          </p:cNvPr>
          <p:cNvPicPr>
            <a:picLocks noChangeAspect="1"/>
          </p:cNvPicPr>
          <p:nvPr/>
        </p:nvPicPr>
        <p:blipFill rotWithShape="1">
          <a:blip r:embed="rId4">
            <a:extLst>
              <a:ext uri="{28A0092B-C50C-407E-A947-70E740481C1C}">
                <a14:useLocalDpi xmlns:a14="http://schemas.microsoft.com/office/drawing/2010/main" val="0"/>
              </a:ext>
            </a:extLst>
          </a:blip>
          <a:srcRect t="83700" r="81715"/>
          <a:stretch/>
        </p:blipFill>
        <p:spPr>
          <a:xfrm>
            <a:off x="355488" y="5258739"/>
            <a:ext cx="2089374" cy="1414359"/>
          </a:xfrm>
          <a:prstGeom prst="rect">
            <a:avLst/>
          </a:prstGeom>
        </p:spPr>
      </p:pic>
      <p:sp>
        <p:nvSpPr>
          <p:cNvPr id="10" name="Rechteck 9">
            <a:extLst>
              <a:ext uri="{FF2B5EF4-FFF2-40B4-BE49-F238E27FC236}">
                <a16:creationId xmlns:a16="http://schemas.microsoft.com/office/drawing/2014/main" id="{2639AEE2-3A94-3AF5-B92B-C7B2A55E2F40}"/>
              </a:ext>
            </a:extLst>
          </p:cNvPr>
          <p:cNvSpPr/>
          <p:nvPr/>
        </p:nvSpPr>
        <p:spPr>
          <a:xfrm>
            <a:off x="2629995" y="6210300"/>
            <a:ext cx="1075230" cy="387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705211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Blender Gebäudemodell und </a:t>
            </a:r>
            <a:r>
              <a:rPr lang="de-DE" b="1" dirty="0" err="1"/>
              <a:t>PathMesh</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3104" y="990505"/>
            <a:ext cx="9805790" cy="5650055"/>
          </a:xfrm>
          <a:prstGeom prst="rect">
            <a:avLst/>
          </a:prstGeom>
        </p:spPr>
      </p:pic>
      <p:pic>
        <p:nvPicPr>
          <p:cNvPr id="7" name="Grafik 6">
            <a:extLst>
              <a:ext uri="{FF2B5EF4-FFF2-40B4-BE49-F238E27FC236}">
                <a16:creationId xmlns:a16="http://schemas.microsoft.com/office/drawing/2014/main" id="{78DC1B55-2146-5A10-A02C-A1C4CFC8248A}"/>
              </a:ext>
            </a:extLst>
          </p:cNvPr>
          <p:cNvPicPr>
            <a:picLocks noChangeAspect="1"/>
          </p:cNvPicPr>
          <p:nvPr/>
        </p:nvPicPr>
        <p:blipFill>
          <a:blip r:embed="rId4"/>
          <a:stretch>
            <a:fillRect/>
          </a:stretch>
        </p:blipFill>
        <p:spPr>
          <a:xfrm>
            <a:off x="8757893" y="3407988"/>
            <a:ext cx="3284431" cy="3232572"/>
          </a:xfrm>
          <a:prstGeom prst="rect">
            <a:avLst/>
          </a:prstGeom>
        </p:spPr>
      </p:pic>
    </p:spTree>
    <p:extLst>
      <p:ext uri="{BB962C8B-B14F-4D97-AF65-F5344CB8AC3E}">
        <p14:creationId xmlns:p14="http://schemas.microsoft.com/office/powerpoint/2010/main" val="14142689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PathMesh</a:t>
            </a:r>
            <a:r>
              <a:rPr lang="de-DE" b="1" dirty="0"/>
              <a:t>  mit Vertex-Indizes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ext, Licht, dunkel enthält.&#10;&#10;Automatisch generierte Beschreibung">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104" y="990505"/>
            <a:ext cx="9805791" cy="5650055"/>
          </a:xfrm>
          <a:prstGeom prst="rect">
            <a:avLst/>
          </a:prstGeom>
        </p:spPr>
      </p:pic>
    </p:spTree>
    <p:extLst>
      <p:ext uri="{BB962C8B-B14F-4D97-AF65-F5344CB8AC3E}">
        <p14:creationId xmlns:p14="http://schemas.microsoft.com/office/powerpoint/2010/main" val="3453526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PathMesh</a:t>
            </a:r>
            <a:r>
              <a:rPr lang="de-DE" b="1" dirty="0"/>
              <a:t>  </a:t>
            </a:r>
            <a:r>
              <a:rPr lang="de-DE" b="1" dirty="0" err="1"/>
              <a:t>export</a:t>
            </a:r>
            <a:r>
              <a:rPr lang="de-DE" b="1" dirty="0"/>
              <a:t> als .</a:t>
            </a:r>
            <a:r>
              <a:rPr lang="de-DE" b="1" dirty="0" err="1"/>
              <a:t>obj</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ext, Licht, dunkel enthält.&#10;&#10;Automatisch generierte Beschreibung">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743" y="2089106"/>
            <a:ext cx="4805804" cy="2769084"/>
          </a:xfrm>
          <a:prstGeom prst="rect">
            <a:avLst/>
          </a:prstGeom>
        </p:spPr>
      </p:pic>
      <p:pic>
        <p:nvPicPr>
          <p:cNvPr id="3" name="Grafik 2">
            <a:extLst>
              <a:ext uri="{FF2B5EF4-FFF2-40B4-BE49-F238E27FC236}">
                <a16:creationId xmlns:a16="http://schemas.microsoft.com/office/drawing/2014/main" id="{2A64D98D-6C8C-9B85-ACE5-B25D26CAEB3C}"/>
              </a:ext>
            </a:extLst>
          </p:cNvPr>
          <p:cNvPicPr>
            <a:picLocks noChangeAspect="1"/>
          </p:cNvPicPr>
          <p:nvPr/>
        </p:nvPicPr>
        <p:blipFill rotWithShape="1">
          <a:blip r:embed="rId4"/>
          <a:srcRect l="577" t="1217" b="1"/>
          <a:stretch/>
        </p:blipFill>
        <p:spPr>
          <a:xfrm>
            <a:off x="7790160" y="1439892"/>
            <a:ext cx="2921581" cy="4223260"/>
          </a:xfrm>
          <a:prstGeom prst="rect">
            <a:avLst/>
          </a:prstGeom>
        </p:spPr>
      </p:pic>
      <p:sp>
        <p:nvSpPr>
          <p:cNvPr id="8" name="Pfeil: nach rechts 7">
            <a:extLst>
              <a:ext uri="{FF2B5EF4-FFF2-40B4-BE49-F238E27FC236}">
                <a16:creationId xmlns:a16="http://schemas.microsoft.com/office/drawing/2014/main" id="{22BABC98-B83F-5C14-1825-AE942D119BD2}"/>
              </a:ext>
            </a:extLst>
          </p:cNvPr>
          <p:cNvSpPr/>
          <p:nvPr/>
        </p:nvSpPr>
        <p:spPr>
          <a:xfrm>
            <a:off x="6414988" y="3184227"/>
            <a:ext cx="1112315" cy="55096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888447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Import der Daten als </a:t>
            </a:r>
            <a:r>
              <a:rPr lang="de-DE" b="1" dirty="0" err="1"/>
              <a:t>PathMesh</a:t>
            </a:r>
            <a:r>
              <a:rPr lang="de-DE" b="1" dirty="0"/>
              <a:t> Point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dirty="0"/>
          </a:p>
        </p:txBody>
      </p:sp>
      <p:pic>
        <p:nvPicPr>
          <p:cNvPr id="3" name="Grafik 2">
            <a:extLst>
              <a:ext uri="{FF2B5EF4-FFF2-40B4-BE49-F238E27FC236}">
                <a16:creationId xmlns:a16="http://schemas.microsoft.com/office/drawing/2014/main" id="{2A64D98D-6C8C-9B85-ACE5-B25D26CAEB3C}"/>
              </a:ext>
            </a:extLst>
          </p:cNvPr>
          <p:cNvPicPr>
            <a:picLocks noChangeAspect="1"/>
          </p:cNvPicPr>
          <p:nvPr/>
        </p:nvPicPr>
        <p:blipFill rotWithShape="1">
          <a:blip r:embed="rId3"/>
          <a:srcRect l="577" t="1217" b="1"/>
          <a:stretch/>
        </p:blipFill>
        <p:spPr>
          <a:xfrm>
            <a:off x="2617100" y="1439892"/>
            <a:ext cx="2921581" cy="4223260"/>
          </a:xfrm>
          <a:prstGeom prst="rect">
            <a:avLst/>
          </a:prstGeom>
        </p:spPr>
      </p:pic>
      <p:sp>
        <p:nvSpPr>
          <p:cNvPr id="8" name="Pfeil: nach rechts 7">
            <a:extLst>
              <a:ext uri="{FF2B5EF4-FFF2-40B4-BE49-F238E27FC236}">
                <a16:creationId xmlns:a16="http://schemas.microsoft.com/office/drawing/2014/main" id="{22BABC98-B83F-5C14-1825-AE942D119BD2}"/>
              </a:ext>
            </a:extLst>
          </p:cNvPr>
          <p:cNvSpPr/>
          <p:nvPr/>
        </p:nvSpPr>
        <p:spPr>
          <a:xfrm>
            <a:off x="5585655" y="3184227"/>
            <a:ext cx="1112315" cy="55096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DE"/>
          </a:p>
        </p:txBody>
      </p:sp>
      <p:pic>
        <p:nvPicPr>
          <p:cNvPr id="2" name="Grafik 1">
            <a:extLst>
              <a:ext uri="{FF2B5EF4-FFF2-40B4-BE49-F238E27FC236}">
                <a16:creationId xmlns:a16="http://schemas.microsoft.com/office/drawing/2014/main" id="{B92EBB24-89E0-50F7-E5BA-9EDE2DC22302}"/>
              </a:ext>
            </a:extLst>
          </p:cNvPr>
          <p:cNvPicPr>
            <a:picLocks noChangeAspect="1"/>
          </p:cNvPicPr>
          <p:nvPr/>
        </p:nvPicPr>
        <p:blipFill rotWithShape="1">
          <a:blip r:embed="rId4">
            <a:extLst>
              <a:ext uri="{28A0092B-C50C-407E-A947-70E740481C1C}">
                <a14:useLocalDpi xmlns:a14="http://schemas.microsoft.com/office/drawing/2010/main" val="0"/>
              </a:ext>
            </a:extLst>
          </a:blip>
          <a:srcRect l="42305" t="24314" r="39097" b="50729"/>
          <a:stretch/>
        </p:blipFill>
        <p:spPr>
          <a:xfrm>
            <a:off x="7482700" y="2771189"/>
            <a:ext cx="1871663" cy="1404918"/>
          </a:xfrm>
          <a:prstGeom prst="rect">
            <a:avLst/>
          </a:prstGeom>
          <a:ln w="38100" cap="sq">
            <a:no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901457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importPathMesh</a:t>
            </a:r>
            <a:r>
              <a:rPr lang="de-DE" b="1" dirty="0"/>
              <a:t>() Pseudocode</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85390" y="1003273"/>
            <a:ext cx="5840193" cy="552850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numCol="1" rtlCol="0">
            <a:spAutoFit/>
          </a:bodyPr>
          <a:lstStyle/>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function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importPathMesh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pfadZumOBJ</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objString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ObjInStringKonvertieren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pfadZumOBJ</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splitString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objSting.inStringArraySplitten</a:t>
            </a:r>
            <a:r>
              <a:rPr lang="de-DE" sz="1400" dirty="0">
                <a:latin typeface="Calibri" panose="020F0502020204030204" pitchFamily="34" charset="0"/>
                <a:ea typeface="Calibri" panose="020F0502020204030204" pitchFamily="34" charset="0"/>
                <a:cs typeface="Mangal" panose="02040503050203030202" pitchFamily="18" charset="0"/>
              </a:rPr>
              <a:t>(„\n“)</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punkteUndEdges</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inUnsereDatentypenKonvertieren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splitString</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punkte = </a:t>
            </a:r>
            <a:r>
              <a:rPr lang="de-DE" sz="1400" dirty="0" err="1">
                <a:latin typeface="Calibri" panose="020F0502020204030204" pitchFamily="34" charset="0"/>
                <a:ea typeface="Calibri" panose="020F0502020204030204" pitchFamily="34" charset="0"/>
                <a:cs typeface="Mangal" panose="02040503050203030202" pitchFamily="18" charset="0"/>
              </a:rPr>
              <a:t>punkteMitNachbarnVerbinden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punkteUndEdges</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punkteAlsTreppeOderAufzugMarkieren</a:t>
            </a:r>
            <a:r>
              <a:rPr lang="de-DE" sz="1400" dirty="0">
                <a:latin typeface="Calibri" panose="020F0502020204030204" pitchFamily="34" charset="0"/>
                <a:ea typeface="Calibri" panose="020F0502020204030204" pitchFamily="34" charset="0"/>
                <a:cs typeface="Mangal" panose="02040503050203030202" pitchFamily="18" charset="0"/>
              </a:rPr>
              <a:t>(punkte)</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punkte</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inUnsereDatentypenKonvertieren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string</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index</a:t>
            </a:r>
            <a:r>
              <a:rPr lang="de-DE" sz="1400" dirty="0">
                <a:latin typeface="Calibri" panose="020F0502020204030204" pitchFamily="34" charset="0"/>
                <a:ea typeface="Calibri" panose="020F0502020204030204" pitchFamily="34" charset="0"/>
                <a:cs typeface="Mangal" panose="02040503050203030202" pitchFamily="18" charset="0"/>
              </a:rPr>
              <a:t> = 0</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for</a:t>
            </a: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each</a:t>
            </a:r>
            <a:r>
              <a:rPr lang="de-DE" sz="1400" dirty="0">
                <a:effectLst/>
                <a:latin typeface="Calibri" panose="020F0502020204030204" pitchFamily="34" charset="0"/>
                <a:ea typeface="Calibri" panose="020F0502020204030204" pitchFamily="34" charset="0"/>
                <a:cs typeface="Mangal" panose="02040503050203030202" pitchFamily="18" charset="0"/>
              </a:rPr>
              <a:t> in </a:t>
            </a:r>
            <a:r>
              <a:rPr lang="de-DE" sz="1400" dirty="0" err="1">
                <a:effectLst/>
                <a:latin typeface="Calibri" panose="020F0502020204030204" pitchFamily="34" charset="0"/>
                <a:ea typeface="Calibri" panose="020F0502020204030204" pitchFamily="34" charset="0"/>
                <a:cs typeface="Mangal" panose="02040503050203030202" pitchFamily="18" charset="0"/>
              </a:rPr>
              <a:t>string</a:t>
            </a:r>
            <a:r>
              <a:rPr lang="de-DE" sz="1400" dirty="0">
                <a:effectLst/>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if</a:t>
            </a: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each</a:t>
            </a:r>
            <a:r>
              <a:rPr lang="de-DE" sz="1400" dirty="0">
                <a:effectLst/>
                <a:latin typeface="Calibri" panose="020F0502020204030204" pitchFamily="34" charset="0"/>
                <a:ea typeface="Calibri" panose="020F0502020204030204" pitchFamily="34" charset="0"/>
                <a:cs typeface="Mangal" panose="02040503050203030202" pitchFamily="18" charset="0"/>
              </a:rPr>
              <a:t>[0] == „v“){</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points.push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a:effectLst/>
                <a:latin typeface="Calibri" panose="020F0502020204030204" pitchFamily="34" charset="0"/>
                <a:ea typeface="Calibri" panose="020F0502020204030204" pitchFamily="34" charset="0"/>
                <a:cs typeface="Mangal" panose="02040503050203030202" pitchFamily="18" charset="0"/>
              </a:rPr>
              <a:t>neuer </a:t>
            </a:r>
            <a:r>
              <a:rPr lang="de-DE" sz="1400" dirty="0" err="1">
                <a:effectLst/>
                <a:latin typeface="Calibri" panose="020F0502020204030204" pitchFamily="34" charset="0"/>
                <a:ea typeface="Calibri" panose="020F0502020204030204" pitchFamily="34" charset="0"/>
                <a:cs typeface="Mangal" panose="02040503050203030202" pitchFamily="18" charset="0"/>
              </a:rPr>
              <a:t>PathMeshPont</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index</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koordinaten</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index</a:t>
            </a:r>
            <a:r>
              <a:rPr lang="de-DE" sz="1400" dirty="0">
                <a:latin typeface="Calibri" panose="020F0502020204030204" pitchFamily="34" charset="0"/>
                <a:ea typeface="Calibri" panose="020F0502020204030204" pitchFamily="34" charset="0"/>
                <a:cs typeface="Mangal" panose="02040503050203030202" pitchFamily="18" charset="0"/>
              </a:rPr>
              <a:t>++</a:t>
            </a:r>
            <a:endParaRPr lang="de-DE" sz="1400"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if</a:t>
            </a: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each</a:t>
            </a:r>
            <a:r>
              <a:rPr lang="de-DE" sz="1400" dirty="0">
                <a:effectLst/>
                <a:latin typeface="Calibri" panose="020F0502020204030204" pitchFamily="34" charset="0"/>
                <a:ea typeface="Calibri" panose="020F0502020204030204" pitchFamily="34" charset="0"/>
                <a:cs typeface="Mangal" panose="02040503050203030202" pitchFamily="18" charset="0"/>
              </a:rPr>
              <a:t>[0] == „l“){</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edgeDate.push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ersteVertexID</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zweiteVertexID</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2" name="Textfeld 1">
            <a:extLst>
              <a:ext uri="{FF2B5EF4-FFF2-40B4-BE49-F238E27FC236}">
                <a16:creationId xmlns:a16="http://schemas.microsoft.com/office/drawing/2014/main" id="{B850D4E7-92CE-8EEE-73DF-B3D3BDA226A3}"/>
              </a:ext>
            </a:extLst>
          </p:cNvPr>
          <p:cNvSpPr txBox="1"/>
          <p:nvPr/>
        </p:nvSpPr>
        <p:spPr>
          <a:xfrm>
            <a:off x="6166418" y="1090218"/>
            <a:ext cx="5640375" cy="562846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punkteMitNachbarnVerbinden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for</a:t>
            </a:r>
            <a:r>
              <a:rPr lang="de-DE" sz="1400" dirty="0">
                <a:latin typeface="Calibri" panose="020F0502020204030204" pitchFamily="34" charset="0"/>
                <a:ea typeface="Calibri" panose="020F0502020204030204" pitchFamily="34" charset="0"/>
                <a:cs typeface="Mangal" panose="02040503050203030202" pitchFamily="18" charset="0"/>
              </a:rPr>
              <a:t> (punkt in </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for</a:t>
            </a:r>
            <a:r>
              <a:rPr lang="de-DE" sz="1400" dirty="0">
                <a:latin typeface="Calibri" panose="020F0502020204030204" pitchFamily="34" charset="0"/>
                <a:ea typeface="Calibri" panose="020F0502020204030204" pitchFamily="34" charset="0"/>
                <a:cs typeface="Mangal" panose="02040503050203030202" pitchFamily="18" charset="0"/>
              </a:rPr>
              <a:t>(daten in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(punkt.ID in daten gefunden){</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erstelle Edge(</a:t>
            </a:r>
            <a:r>
              <a:rPr lang="de-DE" sz="1400" dirty="0" err="1">
                <a:latin typeface="Calibri" panose="020F0502020204030204" pitchFamily="34" charset="0"/>
                <a:ea typeface="Calibri" panose="020F0502020204030204" pitchFamily="34" charset="0"/>
                <a:cs typeface="Mangal" panose="02040503050203030202" pitchFamily="18" charset="0"/>
              </a:rPr>
              <a:t>NachbarPunkt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entfernungBerechnen</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punkte</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punkteAlsTreppeOderAufzugMarkieren</a:t>
            </a:r>
            <a:r>
              <a:rPr lang="de-DE" sz="1400" dirty="0">
                <a:latin typeface="Calibri" panose="020F0502020204030204" pitchFamily="34" charset="0"/>
                <a:ea typeface="Calibri" panose="020F0502020204030204" pitchFamily="34" charset="0"/>
                <a:cs typeface="Mangal" panose="02040503050203030202" pitchFamily="18" charset="0"/>
              </a:rPr>
              <a:t>(punkte){</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wenn (</a:t>
            </a:r>
            <a:r>
              <a:rPr lang="de-DE" sz="1400" dirty="0" err="1">
                <a:latin typeface="Calibri" panose="020F0502020204030204" pitchFamily="34" charset="0"/>
                <a:ea typeface="Calibri" panose="020F0502020204030204" pitchFamily="34" charset="0"/>
                <a:cs typeface="Mangal" panose="02040503050203030202" pitchFamily="18" charset="0"/>
              </a:rPr>
              <a:t>richtungsVektor.Y</a:t>
            </a:r>
            <a:r>
              <a:rPr lang="de-DE" sz="1400" dirty="0">
                <a:latin typeface="Calibri" panose="020F0502020204030204" pitchFamily="34" charset="0"/>
                <a:ea typeface="Calibri" panose="020F0502020204030204" pitchFamily="34" charset="0"/>
                <a:cs typeface="Mangal" panose="02040503050203030202" pitchFamily="18" charset="0"/>
              </a:rPr>
              <a:t> zu einem Nachbarpunkt != 0){</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wenn (</a:t>
            </a:r>
            <a:r>
              <a:rPr lang="de-DE" sz="1400" dirty="0" err="1">
                <a:latin typeface="Calibri" panose="020F0502020204030204" pitchFamily="34" charset="0"/>
                <a:ea typeface="Calibri" panose="020F0502020204030204" pitchFamily="34" charset="0"/>
                <a:cs typeface="Mangal" panose="02040503050203030202" pitchFamily="18" charset="0"/>
              </a:rPr>
              <a:t>richtungsVektor.Y</a:t>
            </a:r>
            <a:r>
              <a:rPr lang="de-DE" sz="1400" dirty="0">
                <a:latin typeface="Calibri" panose="020F0502020204030204" pitchFamily="34" charset="0"/>
                <a:ea typeface="Calibri" panose="020F0502020204030204" pitchFamily="34" charset="0"/>
                <a:cs typeface="Mangal" panose="02040503050203030202" pitchFamily="18" charset="0"/>
              </a:rPr>
              <a:t> zu einem Nachbarpunkt == 1 oder -1){</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aufzug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true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else</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treppe</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true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punkte</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2000" dirty="0"/>
          </a:p>
        </p:txBody>
      </p:sp>
      <p:sp>
        <p:nvSpPr>
          <p:cNvPr id="4" name="Rechteck 3">
            <a:extLst>
              <a:ext uri="{FF2B5EF4-FFF2-40B4-BE49-F238E27FC236}">
                <a16:creationId xmlns:a16="http://schemas.microsoft.com/office/drawing/2014/main" id="{66AE7B36-911C-996F-9BE4-3FCED9A02F1B}"/>
              </a:ext>
            </a:extLst>
          </p:cNvPr>
          <p:cNvSpPr/>
          <p:nvPr/>
        </p:nvSpPr>
        <p:spPr>
          <a:xfrm>
            <a:off x="18539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5" name="Rechteck 4">
            <a:extLst>
              <a:ext uri="{FF2B5EF4-FFF2-40B4-BE49-F238E27FC236}">
                <a16:creationId xmlns:a16="http://schemas.microsoft.com/office/drawing/2014/main" id="{286FA838-1216-CDC2-6CF9-91540FFFAF87}"/>
              </a:ext>
            </a:extLst>
          </p:cNvPr>
          <p:cNvSpPr/>
          <p:nvPr/>
        </p:nvSpPr>
        <p:spPr>
          <a:xfrm>
            <a:off x="613436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5794807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Algorithmus der Pfadgenerierung A-Star</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2919004"/>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Hier alten code oder </a:t>
            </a:r>
            <a:r>
              <a:rPr lang="de-DE" dirty="0" err="1">
                <a:latin typeface="Calibri" panose="020F0502020204030204" pitchFamily="34" charset="0"/>
                <a:ea typeface="Calibri" panose="020F0502020204030204" pitchFamily="34" charset="0"/>
                <a:cs typeface="Mangal" panose="02040503050203030202" pitchFamily="18" charset="0"/>
              </a:rPr>
              <a:t>pseudocode</a:t>
            </a:r>
            <a:r>
              <a:rPr lang="de-DE" dirty="0">
                <a:latin typeface="Calibri" panose="020F0502020204030204" pitchFamily="34" charset="0"/>
                <a:ea typeface="Calibri" panose="020F0502020204030204" pitchFamily="34" charset="0"/>
                <a:cs typeface="Mangal" panose="02040503050203030202" pitchFamily="18" charset="0"/>
              </a:rPr>
              <a:t> mit Problemen - Anastasia</a:t>
            </a:r>
          </a:p>
          <a:p>
            <a:pPr marL="285750" indent="-285750">
              <a:lnSpc>
                <a:spcPct val="115000"/>
              </a:lnSpc>
              <a:spcAft>
                <a:spcPts val="800"/>
              </a:spcAft>
              <a:buFont typeface="Arial" panose="020B0604020202020204" pitchFamily="34" charset="0"/>
              <a:buChar char="•"/>
            </a:pPr>
            <a:endParaRPr lang="de-DE" dirty="0">
              <a:latin typeface="Calibri" panose="020F0502020204030204" pitchFamily="34" charset="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endParaRPr lang="de-DE" dirty="0">
              <a:latin typeface="Calibri" panose="020F0502020204030204" pitchFamily="34" charset="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endParaRPr lang="de-DE" dirty="0">
              <a:latin typeface="Calibri" panose="020F0502020204030204" pitchFamily="34" charset="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Probleme des Algorithmus:</a:t>
            </a:r>
          </a:p>
          <a:p>
            <a:pPr marL="742950" lvl="1"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Sackgassen werden nicht richtig erkannt</a:t>
            </a:r>
          </a:p>
          <a:p>
            <a:pPr marL="742950" lvl="1"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Weg endgültig kürzeste  </a:t>
            </a:r>
            <a:endParaRPr lang="de-DE"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4" name="Grafik 3">
            <a:extLst>
              <a:ext uri="{FF2B5EF4-FFF2-40B4-BE49-F238E27FC236}">
                <a16:creationId xmlns:a16="http://schemas.microsoft.com/office/drawing/2014/main" id="{C39E1A26-8FF2-487F-7F30-E60AE0A15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2999" y="2365442"/>
            <a:ext cx="2000250" cy="2000250"/>
          </a:xfrm>
          <a:prstGeom prst="rect">
            <a:avLst/>
          </a:prstGeom>
          <a:ln>
            <a:solidFill>
              <a:schemeClr val="tx1"/>
            </a:solidFill>
          </a:ln>
        </p:spPr>
      </p:pic>
      <p:sp>
        <p:nvSpPr>
          <p:cNvPr id="5" name="Textfeld 4">
            <a:extLst>
              <a:ext uri="{FF2B5EF4-FFF2-40B4-BE49-F238E27FC236}">
                <a16:creationId xmlns:a16="http://schemas.microsoft.com/office/drawing/2014/main" id="{F18CEA72-DE7E-4D97-0A6D-C49E00CD441A}"/>
              </a:ext>
            </a:extLst>
          </p:cNvPr>
          <p:cNvSpPr txBox="1"/>
          <p:nvPr/>
        </p:nvSpPr>
        <p:spPr>
          <a:xfrm>
            <a:off x="8269077" y="4365692"/>
            <a:ext cx="2018109" cy="276999"/>
          </a:xfrm>
          <a:prstGeom prst="rect">
            <a:avLst/>
          </a:prstGeom>
          <a:noFill/>
        </p:spPr>
        <p:txBody>
          <a:bodyPr wrap="square" rtlCol="0">
            <a:spAutoFit/>
          </a:bodyPr>
          <a:lstStyle/>
          <a:p>
            <a:r>
              <a:rPr lang="de-DE" sz="1200" dirty="0"/>
              <a:t>Abb.: A* </a:t>
            </a:r>
            <a:r>
              <a:rPr lang="de-DE" sz="1200" dirty="0" err="1"/>
              <a:t>progress</a:t>
            </a:r>
            <a:r>
              <a:rPr lang="de-DE" sz="1200" dirty="0"/>
              <a:t> </a:t>
            </a:r>
            <a:r>
              <a:rPr lang="de-DE" sz="1200" dirty="0" err="1"/>
              <a:t>animation</a:t>
            </a:r>
            <a:endParaRPr lang="de-DE" sz="1200" dirty="0"/>
          </a:p>
        </p:txBody>
      </p:sp>
    </p:spTree>
    <p:extLst>
      <p:ext uri="{BB962C8B-B14F-4D97-AF65-F5344CB8AC3E}">
        <p14:creationId xmlns:p14="http://schemas.microsoft.com/office/powerpoint/2010/main" val="3494981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Pathfinding</a:t>
            </a:r>
            <a:r>
              <a:rPr lang="de-DE" b="1" dirty="0"/>
              <a:t> in Three.js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85390" y="1128257"/>
            <a:ext cx="5840193" cy="549522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numCol="1" rtlCol="0">
            <a:spAutoFit/>
          </a:bodyPr>
          <a:lstStyle/>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%Evaluation ob Treppe oder Aufzug</a:t>
            </a: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(keine Treppe nehmen) {</a:t>
            </a:r>
            <a:r>
              <a:rPr lang="de-DE" sz="1400" dirty="0" err="1">
                <a:latin typeface="Calibri" panose="020F0502020204030204" pitchFamily="34" charset="0"/>
                <a:ea typeface="Calibri" panose="020F0502020204030204" pitchFamily="34" charset="0"/>
                <a:cs typeface="Mangal" panose="02040503050203030202" pitchFamily="18" charset="0"/>
              </a:rPr>
              <a:t>element.stairs</a:t>
            </a:r>
            <a:r>
              <a:rPr lang="de-DE" sz="1400" dirty="0">
                <a:latin typeface="Calibri" panose="020F0502020204030204" pitchFamily="34" charset="0"/>
                <a:ea typeface="Calibri" panose="020F0502020204030204" pitchFamily="34" charset="0"/>
                <a:cs typeface="Mangal" panose="02040503050203030202" pitchFamily="18" charset="0"/>
              </a:rPr>
              <a:t> &amp;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auf </a:t>
            </a:r>
            <a:r>
              <a:rPr lang="de-DE" sz="1400" dirty="0" err="1">
                <a:latin typeface="Calibri" panose="020F0502020204030204" pitchFamily="34" charset="0"/>
                <a:ea typeface="Calibri" panose="020F0502020204030204" pitchFamily="34" charset="0"/>
                <a:cs typeface="Mangal" panose="02040503050203030202" pitchFamily="18" charset="0"/>
              </a:rPr>
              <a:t>true</a:t>
            </a:r>
            <a:r>
              <a:rPr lang="de-DE" sz="1400" dirty="0">
                <a:latin typeface="Calibri" panose="020F0502020204030204" pitchFamily="34" charset="0"/>
                <a:ea typeface="Calibri" panose="020F0502020204030204" pitchFamily="34" charset="0"/>
                <a:cs typeface="Mangal" panose="02040503050203030202" pitchFamily="18" charset="0"/>
              </a:rPr>
              <a:t> setzen}</a:t>
            </a: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(keinen Aufzug nehmen) {</a:t>
            </a:r>
            <a:r>
              <a:rPr lang="de-DE" sz="1400" dirty="0" err="1">
                <a:latin typeface="Calibri" panose="020F0502020204030204" pitchFamily="34" charset="0"/>
                <a:ea typeface="Calibri" panose="020F0502020204030204" pitchFamily="34" charset="0"/>
                <a:cs typeface="Mangal" panose="02040503050203030202" pitchFamily="18" charset="0"/>
              </a:rPr>
              <a:t>element.elevator</a:t>
            </a:r>
            <a:r>
              <a:rPr lang="de-DE" sz="1400" dirty="0">
                <a:latin typeface="Calibri" panose="020F0502020204030204" pitchFamily="34" charset="0"/>
                <a:ea typeface="Calibri" panose="020F0502020204030204" pitchFamily="34" charset="0"/>
                <a:cs typeface="Mangal" panose="02040503050203030202" pitchFamily="18" charset="0"/>
              </a:rPr>
              <a:t> &amp;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auf </a:t>
            </a:r>
            <a:r>
              <a:rPr lang="de-DE" sz="1400" dirty="0" err="1">
                <a:latin typeface="Calibri" panose="020F0502020204030204" pitchFamily="34" charset="0"/>
                <a:ea typeface="Calibri" panose="020F0502020204030204" pitchFamily="34" charset="0"/>
                <a:cs typeface="Mangal" panose="02040503050203030202" pitchFamily="18" charset="0"/>
              </a:rPr>
              <a:t>true</a:t>
            </a:r>
            <a:r>
              <a:rPr lang="de-DE" sz="1400" dirty="0">
                <a:latin typeface="Calibri" panose="020F0502020204030204" pitchFamily="34" charset="0"/>
                <a:ea typeface="Calibri" panose="020F0502020204030204" pitchFamily="34" charset="0"/>
                <a:cs typeface="Mangal" panose="02040503050203030202" pitchFamily="18" charset="0"/>
              </a:rPr>
              <a:t> setzen}</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startPoint.depth</a:t>
            </a:r>
            <a:r>
              <a:rPr lang="de-DE" sz="1400" dirty="0">
                <a:latin typeface="Calibri" panose="020F0502020204030204" pitchFamily="34" charset="0"/>
                <a:ea typeface="Calibri" panose="020F0502020204030204" pitchFamily="34" charset="0"/>
                <a:cs typeface="Mangal" panose="02040503050203030202" pitchFamily="18" charset="0"/>
              </a:rPr>
              <a:t> = 0</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while</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endPoint</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%Tiefe der benachbarte </a:t>
            </a:r>
            <a:r>
              <a:rPr lang="de-DE" sz="1400" dirty="0" err="1">
                <a:latin typeface="Calibri" panose="020F0502020204030204" pitchFamily="34" charset="0"/>
                <a:ea typeface="Calibri" panose="020F0502020204030204" pitchFamily="34" charset="0"/>
                <a:cs typeface="Mangal" panose="02040503050203030202" pitchFamily="18" charset="0"/>
              </a:rPr>
              <a:t>Edges</a:t>
            </a:r>
            <a:r>
              <a:rPr lang="de-DE" sz="1400" dirty="0">
                <a:latin typeface="Calibri" panose="020F0502020204030204" pitchFamily="34" charset="0"/>
                <a:ea typeface="Calibri" panose="020F0502020204030204" pitchFamily="34" charset="0"/>
                <a:cs typeface="Mangal" panose="02040503050203030202" pitchFamily="18" charset="0"/>
              </a:rPr>
              <a:t> um eins erhöhen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setDepth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currentLoc.edges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currentLoc.depth</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(nur eine Edge)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endPoint</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aktuellen Punkt als Sackgasse </a:t>
            </a:r>
            <a:r>
              <a:rPr lang="de-DE" sz="1400" dirty="0" err="1">
                <a:latin typeface="Calibri" panose="020F0502020204030204" pitchFamily="34" charset="0"/>
                <a:ea typeface="Calibri" panose="020F0502020204030204" pitchFamily="34" charset="0"/>
                <a:cs typeface="Mangal" panose="02040503050203030202" pitchFamily="18" charset="0"/>
              </a:rPr>
              <a:t>makieren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true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zum vorherigen Punkt zurückkehren</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else</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Kalkulation der Priorität anhand der Entfernung zum 	Endpunkt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Sortierung der </a:t>
            </a:r>
            <a:r>
              <a:rPr lang="de-DE" sz="1400" dirty="0" err="1">
                <a:latin typeface="Calibri" panose="020F0502020204030204" pitchFamily="34" charset="0"/>
                <a:ea typeface="Calibri" panose="020F0502020204030204" pitchFamily="34" charset="0"/>
                <a:cs typeface="Mangal" panose="02040503050203030202" pitchFamily="18" charset="0"/>
              </a:rPr>
              <a:t>Edges</a:t>
            </a:r>
            <a:r>
              <a:rPr lang="de-DE" sz="1400" dirty="0">
                <a:latin typeface="Calibri" panose="020F0502020204030204" pitchFamily="34" charset="0"/>
                <a:ea typeface="Calibri" panose="020F0502020204030204" pitchFamily="34" charset="0"/>
                <a:cs typeface="Mangal" panose="02040503050203030202" pitchFamily="18" charset="0"/>
              </a:rPr>
              <a:t> nach Entfernung zum Endpunkt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ausführen </a:t>
            </a:r>
            <a:r>
              <a:rPr lang="de-DE" sz="1400" dirty="0" err="1">
                <a:latin typeface="Calibri" panose="020F0502020204030204" pitchFamily="34" charset="0"/>
                <a:ea typeface="Calibri" panose="020F0502020204030204" pitchFamily="34" charset="0"/>
                <a:cs typeface="Mangal" panose="02040503050203030202" pitchFamily="18" charset="0"/>
              </a:rPr>
              <a:t>calcPrio</a:t>
            </a:r>
            <a:r>
              <a:rPr lang="de-DE" sz="1400" dirty="0">
                <a:latin typeface="Calibri" panose="020F0502020204030204" pitchFamily="34" charset="0"/>
                <a:ea typeface="Calibri" panose="020F0502020204030204" pitchFamily="34" charset="0"/>
                <a:cs typeface="Mangal" panose="02040503050203030202" pitchFamily="18" charset="0"/>
              </a:rPr>
              <a:t> und </a:t>
            </a:r>
            <a:r>
              <a:rPr lang="de-DE" sz="1400" dirty="0" err="1">
                <a:latin typeface="Calibri" panose="020F0502020204030204" pitchFamily="34" charset="0"/>
                <a:ea typeface="Calibri" panose="020F0502020204030204" pitchFamily="34" charset="0"/>
                <a:cs typeface="Mangal" panose="02040503050203030202" pitchFamily="18" charset="0"/>
              </a:rPr>
              <a:t>sortPrio</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200" dirty="0">
                <a:latin typeface="Calibri" panose="020F0502020204030204" pitchFamily="34" charset="0"/>
                <a:ea typeface="Calibri" panose="020F0502020204030204" pitchFamily="34" charset="0"/>
                <a:cs typeface="Mangal" panose="02040503050203030202" pitchFamily="18" charset="0"/>
              </a:rPr>
              <a:t>	</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2" name="Textfeld 1">
            <a:extLst>
              <a:ext uri="{FF2B5EF4-FFF2-40B4-BE49-F238E27FC236}">
                <a16:creationId xmlns:a16="http://schemas.microsoft.com/office/drawing/2014/main" id="{B850D4E7-92CE-8EEE-73DF-B3D3BDA226A3}"/>
              </a:ext>
            </a:extLst>
          </p:cNvPr>
          <p:cNvSpPr txBox="1"/>
          <p:nvPr/>
        </p:nvSpPr>
        <p:spPr>
          <a:xfrm>
            <a:off x="6166418" y="1090218"/>
            <a:ext cx="5640375" cy="538070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%Suchen der neuen/nächsten Edge</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newPoint</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edges.find</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erste Edge die kein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und eine höhere Tiefe hat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newPoint</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undefined</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true</a:t>
            </a:r>
            <a:r>
              <a:rPr lang="de-DE" sz="1400" dirty="0">
                <a:latin typeface="Calibri" panose="020F0502020204030204" pitchFamily="34" charset="0"/>
                <a:ea typeface="Calibri" panose="020F0502020204030204" pitchFamily="34" charset="0"/>
                <a:cs typeface="Mangal" panose="02040503050203030202" pitchFamily="18" charset="0"/>
              </a:rPr>
              <a:t> &amp;</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edges.find</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gehe zur vorherigen Edge, erkennbar an der Tiefe-1</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else</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newPoint</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}Ende </a:t>
            </a:r>
            <a:r>
              <a:rPr lang="de-DE" sz="1400" dirty="0" err="1">
                <a:latin typeface="Calibri" panose="020F0502020204030204" pitchFamily="34" charset="0"/>
                <a:ea typeface="Calibri" panose="020F0502020204030204" pitchFamily="34" charset="0"/>
                <a:cs typeface="Mangal" panose="02040503050203030202" pitchFamily="18" charset="0"/>
              </a:rPr>
              <a:t>while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%kürzesten Pfad ausgeben</a:t>
            </a: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getPath</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zurücksetzen von </a:t>
            </a:r>
            <a:r>
              <a:rPr lang="de-DE" sz="1400" dirty="0" err="1">
                <a:latin typeface="Calibri" panose="020F0502020204030204" pitchFamily="34" charset="0"/>
                <a:ea typeface="Calibri" panose="020F0502020204030204" pitchFamily="34" charset="0"/>
                <a:cs typeface="Mangal" panose="02040503050203030202" pitchFamily="18" charset="0"/>
              </a:rPr>
              <a:t>Prio</a:t>
            </a:r>
            <a:r>
              <a:rPr lang="de-DE" sz="1400" dirty="0">
                <a:latin typeface="Calibri" panose="020F0502020204030204" pitchFamily="34" charset="0"/>
                <a:ea typeface="Calibri" panose="020F0502020204030204" pitchFamily="34" charset="0"/>
                <a:cs typeface="Mangal" panose="02040503050203030202" pitchFamily="18" charset="0"/>
              </a:rPr>
              <a:t>, Tiefe und </a:t>
            </a:r>
            <a:r>
              <a:rPr lang="de-DE" sz="1400" dirty="0" err="1">
                <a:latin typeface="Calibri" panose="020F0502020204030204" pitchFamily="34" charset="0"/>
                <a:ea typeface="Calibri" panose="020F0502020204030204" pitchFamily="34" charset="0"/>
                <a:cs typeface="Mangal" panose="02040503050203030202" pitchFamily="18" charset="0"/>
              </a:rPr>
              <a:t>EndFlags</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endParaRPr lang="de-DE" sz="2000" dirty="0"/>
          </a:p>
        </p:txBody>
      </p:sp>
      <p:sp>
        <p:nvSpPr>
          <p:cNvPr id="4" name="Rechteck 3">
            <a:extLst>
              <a:ext uri="{FF2B5EF4-FFF2-40B4-BE49-F238E27FC236}">
                <a16:creationId xmlns:a16="http://schemas.microsoft.com/office/drawing/2014/main" id="{66AE7B36-911C-996F-9BE4-3FCED9A02F1B}"/>
              </a:ext>
            </a:extLst>
          </p:cNvPr>
          <p:cNvSpPr/>
          <p:nvPr/>
        </p:nvSpPr>
        <p:spPr>
          <a:xfrm>
            <a:off x="18539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5" name="Rechteck 4">
            <a:extLst>
              <a:ext uri="{FF2B5EF4-FFF2-40B4-BE49-F238E27FC236}">
                <a16:creationId xmlns:a16="http://schemas.microsoft.com/office/drawing/2014/main" id="{286FA838-1216-CDC2-6CF9-91540FFFAF87}"/>
              </a:ext>
            </a:extLst>
          </p:cNvPr>
          <p:cNvSpPr/>
          <p:nvPr/>
        </p:nvSpPr>
        <p:spPr>
          <a:xfrm>
            <a:off x="613436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26080603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findPath</a:t>
            </a:r>
            <a:r>
              <a:rPr lang="de-DE" b="1" dirty="0"/>
              <a:t>(mit Treppen und </a:t>
            </a:r>
            <a:r>
              <a:rPr lang="de-DE" b="1" dirty="0" err="1"/>
              <a:t>Fahstühle</a:t>
            </a:r>
            <a:r>
              <a:rPr lang="de-DE" b="1" dirty="0"/>
              <a: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3104" y="990505"/>
            <a:ext cx="9805790" cy="5650055"/>
          </a:xfrm>
          <a:prstGeom prst="rect">
            <a:avLst/>
          </a:prstGeom>
        </p:spPr>
      </p:pic>
    </p:spTree>
    <p:extLst>
      <p:ext uri="{BB962C8B-B14F-4D97-AF65-F5344CB8AC3E}">
        <p14:creationId xmlns:p14="http://schemas.microsoft.com/office/powerpoint/2010/main" val="6565049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findPath</a:t>
            </a:r>
            <a:r>
              <a:rPr lang="de-DE" b="1" dirty="0"/>
              <a:t>(nur Treppen)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3104" y="990505"/>
            <a:ext cx="9805790" cy="5650054"/>
          </a:xfrm>
          <a:prstGeom prst="rect">
            <a:avLst/>
          </a:prstGeom>
        </p:spPr>
      </p:pic>
    </p:spTree>
    <p:extLst>
      <p:ext uri="{BB962C8B-B14F-4D97-AF65-F5344CB8AC3E}">
        <p14:creationId xmlns:p14="http://schemas.microsoft.com/office/powerpoint/2010/main" val="2340023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313418"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dirty="0"/>
              <a:t>Domänenmodell</a:t>
            </a:r>
            <a:endParaRPr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3" name="Grafik 2">
            <a:extLst>
              <a:ext uri="{FF2B5EF4-FFF2-40B4-BE49-F238E27FC236}">
                <a16:creationId xmlns:a16="http://schemas.microsoft.com/office/drawing/2014/main" id="{34A15DF5-3FAF-97D9-A6C7-F8EAB57C426F}"/>
              </a:ext>
            </a:extLst>
          </p:cNvPr>
          <p:cNvPicPr>
            <a:picLocks noChangeAspect="1"/>
          </p:cNvPicPr>
          <p:nvPr/>
        </p:nvPicPr>
        <p:blipFill rotWithShape="1">
          <a:blip r:embed="rId3"/>
          <a:srcRect t="8857"/>
          <a:stretch/>
        </p:blipFill>
        <p:spPr>
          <a:xfrm>
            <a:off x="-34854" y="969292"/>
            <a:ext cx="12074184" cy="5015419"/>
          </a:xfrm>
          <a:prstGeom prst="rect">
            <a:avLst/>
          </a:prstGeom>
        </p:spPr>
      </p:pic>
      <p:pic>
        <p:nvPicPr>
          <p:cNvPr id="8" name="Grafik 7">
            <a:extLst>
              <a:ext uri="{FF2B5EF4-FFF2-40B4-BE49-F238E27FC236}">
                <a16:creationId xmlns:a16="http://schemas.microsoft.com/office/drawing/2014/main" id="{B0D91D5A-60D2-E087-CE2D-316B064AC2FA}"/>
              </a:ext>
            </a:extLst>
          </p:cNvPr>
          <p:cNvPicPr>
            <a:picLocks noChangeAspect="1"/>
          </p:cNvPicPr>
          <p:nvPr/>
        </p:nvPicPr>
        <p:blipFill rotWithShape="1">
          <a:blip r:embed="rId4">
            <a:extLst>
              <a:ext uri="{28A0092B-C50C-407E-A947-70E740481C1C}">
                <a14:useLocalDpi xmlns:a14="http://schemas.microsoft.com/office/drawing/2010/main" val="0"/>
              </a:ext>
            </a:extLst>
          </a:blip>
          <a:srcRect l="3293" t="87430" r="64781" b="3902"/>
          <a:stretch/>
        </p:blipFill>
        <p:spPr>
          <a:xfrm>
            <a:off x="423607" y="5765521"/>
            <a:ext cx="4103532" cy="62821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Selektion von Teilen des 3D-Modells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1234440"/>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bearbeitet Domenic noch</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Bild einfügen</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Text</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16541523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5945538"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Entwicklung der PoCs aus den Anforderungen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8" name="Grafik 7">
            <a:extLst>
              <a:ext uri="{FF2B5EF4-FFF2-40B4-BE49-F238E27FC236}">
                <a16:creationId xmlns:a16="http://schemas.microsoft.com/office/drawing/2014/main" id="{ADE81A12-2DC7-DE83-26B1-46EF6DF2339D}"/>
              </a:ext>
            </a:extLst>
          </p:cNvPr>
          <p:cNvPicPr>
            <a:picLocks noChangeAspect="1"/>
          </p:cNvPicPr>
          <p:nvPr/>
        </p:nvPicPr>
        <p:blipFill>
          <a:blip r:embed="rId3"/>
          <a:stretch>
            <a:fillRect/>
          </a:stretch>
        </p:blipFill>
        <p:spPr>
          <a:xfrm>
            <a:off x="2059781" y="1388864"/>
            <a:ext cx="7924800" cy="4848225"/>
          </a:xfrm>
          <a:prstGeom prst="rect">
            <a:avLst/>
          </a:prstGeom>
        </p:spPr>
      </p:pic>
    </p:spTree>
    <p:extLst>
      <p:ext uri="{BB962C8B-B14F-4D97-AF65-F5344CB8AC3E}">
        <p14:creationId xmlns:p14="http://schemas.microsoft.com/office/powerpoint/2010/main" val="31861974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1506823"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Projektplan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18" name="Grafik 17">
            <a:extLst>
              <a:ext uri="{FF2B5EF4-FFF2-40B4-BE49-F238E27FC236}">
                <a16:creationId xmlns:a16="http://schemas.microsoft.com/office/drawing/2014/main" id="{C88E600A-3643-BE66-FD03-43B506D60C99}"/>
              </a:ext>
            </a:extLst>
          </p:cNvPr>
          <p:cNvPicPr>
            <a:picLocks noChangeAspect="1"/>
          </p:cNvPicPr>
          <p:nvPr/>
        </p:nvPicPr>
        <p:blipFill>
          <a:blip r:embed="rId3"/>
          <a:stretch>
            <a:fillRect/>
          </a:stretch>
        </p:blipFill>
        <p:spPr>
          <a:xfrm>
            <a:off x="1025425" y="1158917"/>
            <a:ext cx="9953625" cy="5308120"/>
          </a:xfrm>
          <a:prstGeom prst="rect">
            <a:avLst/>
          </a:prstGeom>
        </p:spPr>
      </p:pic>
      <p:pic>
        <p:nvPicPr>
          <p:cNvPr id="12" name="Grafik 11">
            <a:extLst>
              <a:ext uri="{FF2B5EF4-FFF2-40B4-BE49-F238E27FC236}">
                <a16:creationId xmlns:a16="http://schemas.microsoft.com/office/drawing/2014/main" id="{E6736716-7A23-89F1-A99D-76ED25AE6095}"/>
              </a:ext>
            </a:extLst>
          </p:cNvPr>
          <p:cNvPicPr>
            <a:picLocks noChangeAspect="1"/>
          </p:cNvPicPr>
          <p:nvPr/>
        </p:nvPicPr>
        <p:blipFill>
          <a:blip r:embed="rId4"/>
          <a:stretch>
            <a:fillRect/>
          </a:stretch>
        </p:blipFill>
        <p:spPr>
          <a:xfrm>
            <a:off x="9587805" y="5667370"/>
            <a:ext cx="2331876" cy="898929"/>
          </a:xfrm>
          <a:prstGeom prst="rect">
            <a:avLst/>
          </a:prstGeom>
        </p:spPr>
      </p:pic>
    </p:spTree>
    <p:extLst>
      <p:ext uri="{BB962C8B-B14F-4D97-AF65-F5344CB8AC3E}">
        <p14:creationId xmlns:p14="http://schemas.microsoft.com/office/powerpoint/2010/main" val="474299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58835"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Ende</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4" name="Textfeld 3">
            <a:extLst>
              <a:ext uri="{FF2B5EF4-FFF2-40B4-BE49-F238E27FC236}">
                <a16:creationId xmlns:a16="http://schemas.microsoft.com/office/drawing/2014/main" id="{292F7CD0-7014-A557-A417-ABF2AD680C70}"/>
              </a:ext>
            </a:extLst>
          </p:cNvPr>
          <p:cNvSpPr txBox="1"/>
          <p:nvPr/>
        </p:nvSpPr>
        <p:spPr>
          <a:xfrm>
            <a:off x="2954193" y="5692676"/>
            <a:ext cx="6471138" cy="646331"/>
          </a:xfrm>
          <a:prstGeom prst="rect">
            <a:avLst/>
          </a:prstGeom>
          <a:noFill/>
        </p:spPr>
        <p:txBody>
          <a:bodyPr wrap="square">
            <a:spAutoFit/>
          </a:bodyPr>
          <a:lstStyle/>
          <a:p>
            <a:r>
              <a:rPr lang="de-DE" dirty="0">
                <a:hlinkClick r:id="rId2"/>
              </a:rPr>
              <a:t>EPW2122ChouliarasBurgdorfWolf/Audit 1.pptx at </a:t>
            </a:r>
            <a:r>
              <a:rPr lang="de-DE" dirty="0" err="1">
                <a:hlinkClick r:id="rId2"/>
              </a:rPr>
              <a:t>main</a:t>
            </a:r>
            <a:r>
              <a:rPr lang="de-DE" dirty="0">
                <a:hlinkClick r:id="rId2"/>
              </a:rPr>
              <a:t> · </a:t>
            </a:r>
            <a:r>
              <a:rPr lang="de-DE" dirty="0" err="1">
                <a:hlinkClick r:id="rId2"/>
              </a:rPr>
              <a:t>Splashpixx</a:t>
            </a:r>
            <a:r>
              <a:rPr lang="de-DE" dirty="0">
                <a:hlinkClick r:id="rId2"/>
              </a:rPr>
              <a:t>/EPW2122ChouliarasBurgdorfWolf (github.com)</a:t>
            </a:r>
            <a:endParaRPr lang="de-DE" dirty="0"/>
          </a:p>
        </p:txBody>
      </p:sp>
      <p:sp>
        <p:nvSpPr>
          <p:cNvPr id="5" name="Textfeld 4">
            <a:extLst>
              <a:ext uri="{FF2B5EF4-FFF2-40B4-BE49-F238E27FC236}">
                <a16:creationId xmlns:a16="http://schemas.microsoft.com/office/drawing/2014/main" id="{4AB0D2EA-B928-0B1A-2FA5-E0039B4FC89A}"/>
              </a:ext>
            </a:extLst>
          </p:cNvPr>
          <p:cNvSpPr txBox="1"/>
          <p:nvPr/>
        </p:nvSpPr>
        <p:spPr>
          <a:xfrm>
            <a:off x="3208001" y="5201305"/>
            <a:ext cx="4906108" cy="369332"/>
          </a:xfrm>
          <a:prstGeom prst="rect">
            <a:avLst/>
          </a:prstGeom>
          <a:noFill/>
        </p:spPr>
        <p:txBody>
          <a:bodyPr wrap="square" rtlCol="0">
            <a:spAutoFit/>
          </a:bodyPr>
          <a:lstStyle/>
          <a:p>
            <a:r>
              <a:rPr lang="de-DE" dirty="0"/>
              <a:t>Ausführliche Informationen sind in unserem Repo:</a:t>
            </a:r>
          </a:p>
        </p:txBody>
      </p:sp>
    </p:spTree>
    <p:extLst>
      <p:ext uri="{BB962C8B-B14F-4D97-AF65-F5344CB8AC3E}">
        <p14:creationId xmlns:p14="http://schemas.microsoft.com/office/powerpoint/2010/main" val="3847346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1253548"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Vorgehen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dirty="0"/>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dirty="0"/>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539C362E-63CA-A5CF-1A33-F1392924DA73}"/>
              </a:ext>
            </a:extLst>
          </p:cNvPr>
          <p:cNvPicPr>
            <a:picLocks noChangeAspect="1"/>
          </p:cNvPicPr>
          <p:nvPr/>
        </p:nvPicPr>
        <p:blipFill rotWithShape="1">
          <a:blip r:embed="rId3">
            <a:extLst>
              <a:ext uri="{28A0092B-C50C-407E-A947-70E740481C1C}">
                <a14:useLocalDpi xmlns:a14="http://schemas.microsoft.com/office/drawing/2010/main" val="0"/>
              </a:ext>
            </a:extLst>
          </a:blip>
          <a:srcRect l="3457" t="10130" r="3294" b="9707"/>
          <a:stretch/>
        </p:blipFill>
        <p:spPr>
          <a:xfrm>
            <a:off x="151804" y="1347751"/>
            <a:ext cx="11371597" cy="4710407"/>
          </a:xfrm>
          <a:prstGeom prst="rect">
            <a:avLst/>
          </a:prstGeom>
        </p:spPr>
      </p:pic>
    </p:spTree>
    <p:extLst>
      <p:ext uri="{BB962C8B-B14F-4D97-AF65-F5344CB8AC3E}">
        <p14:creationId xmlns:p14="http://schemas.microsoft.com/office/powerpoint/2010/main" val="1163823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335576"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Proof of </a:t>
            </a:r>
            <a:r>
              <a:rPr lang="de-DE" b="1" dirty="0" err="1"/>
              <a:t>Concepts</a:t>
            </a:r>
            <a:endParaRPr lang="de-DE"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3" name="Grafik 2">
            <a:extLst>
              <a:ext uri="{FF2B5EF4-FFF2-40B4-BE49-F238E27FC236}">
                <a16:creationId xmlns:a16="http://schemas.microsoft.com/office/drawing/2014/main" id="{49E8E0DD-CDB0-6A2A-F5E4-05533CF5622C}"/>
              </a:ext>
            </a:extLst>
          </p:cNvPr>
          <p:cNvPicPr>
            <a:picLocks noChangeAspect="1"/>
          </p:cNvPicPr>
          <p:nvPr/>
        </p:nvPicPr>
        <p:blipFill rotWithShape="1">
          <a:blip r:embed="rId3">
            <a:extLst>
              <a:ext uri="{28A0092B-C50C-407E-A947-70E740481C1C}">
                <a14:useLocalDpi xmlns:a14="http://schemas.microsoft.com/office/drawing/2010/main" val="0"/>
              </a:ext>
            </a:extLst>
          </a:blip>
          <a:srcRect l="4368" t="11119" r="3666" b="8806"/>
          <a:stretch/>
        </p:blipFill>
        <p:spPr>
          <a:xfrm>
            <a:off x="290200" y="1585958"/>
            <a:ext cx="11799124" cy="4172183"/>
          </a:xfrm>
          <a:prstGeom prst="rect">
            <a:avLst/>
          </a:prstGeom>
        </p:spPr>
      </p:pic>
    </p:spTree>
    <p:extLst>
      <p:ext uri="{BB962C8B-B14F-4D97-AF65-F5344CB8AC3E}">
        <p14:creationId xmlns:p14="http://schemas.microsoft.com/office/powerpoint/2010/main" val="179566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Plattformabhängige Erfolgskriterien der PoCs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isch enthält.&#10;&#10;Automatisch generierte Beschreibung">
            <a:extLst>
              <a:ext uri="{FF2B5EF4-FFF2-40B4-BE49-F238E27FC236}">
                <a16:creationId xmlns:a16="http://schemas.microsoft.com/office/drawing/2014/main" id="{775A4B54-EFF0-256D-6B7A-7D21302AA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078" y="3483826"/>
            <a:ext cx="4653394" cy="2789873"/>
          </a:xfrm>
          <a:prstGeom prst="rect">
            <a:avLst/>
          </a:prstGeom>
        </p:spPr>
      </p:pic>
      <p:pic>
        <p:nvPicPr>
          <p:cNvPr id="6" name="Grafik 5">
            <a:extLst>
              <a:ext uri="{FF2B5EF4-FFF2-40B4-BE49-F238E27FC236}">
                <a16:creationId xmlns:a16="http://schemas.microsoft.com/office/drawing/2014/main" id="{468CEF26-0D6D-5AC5-124D-46044D25F856}"/>
              </a:ext>
            </a:extLst>
          </p:cNvPr>
          <p:cNvPicPr>
            <a:picLocks noChangeAspect="1"/>
          </p:cNvPicPr>
          <p:nvPr/>
        </p:nvPicPr>
        <p:blipFill>
          <a:blip r:embed="rId3"/>
          <a:stretch>
            <a:fillRect/>
          </a:stretch>
        </p:blipFill>
        <p:spPr>
          <a:xfrm>
            <a:off x="6600978" y="3483826"/>
            <a:ext cx="4490729" cy="2708923"/>
          </a:xfrm>
          <a:prstGeom prst="rect">
            <a:avLst/>
          </a:prstGeom>
        </p:spPr>
      </p:pic>
      <p:sp>
        <p:nvSpPr>
          <p:cNvPr id="10" name="Textfeld 9">
            <a:extLst>
              <a:ext uri="{FF2B5EF4-FFF2-40B4-BE49-F238E27FC236}">
                <a16:creationId xmlns:a16="http://schemas.microsoft.com/office/drawing/2014/main" id="{C271D799-D5E9-734D-5D0C-81634932EAF4}"/>
              </a:ext>
            </a:extLst>
          </p:cNvPr>
          <p:cNvSpPr txBox="1"/>
          <p:nvPr/>
        </p:nvSpPr>
        <p:spPr>
          <a:xfrm>
            <a:off x="1155561" y="1267646"/>
            <a:ext cx="9259410" cy="2200602"/>
          </a:xfrm>
          <a:prstGeom prst="rect">
            <a:avLst/>
          </a:prstGeom>
          <a:noFill/>
        </p:spPr>
        <p:txBody>
          <a:bodyPr wrap="square" rtlCol="0">
            <a:spAutoFit/>
          </a:bodyPr>
          <a:lstStyle/>
          <a:p>
            <a:r>
              <a:rPr lang="de-DE" sz="1700" dirty="0">
                <a:latin typeface="PT Sans" panose="020B0503020203020204" pitchFamily="34" charset="0"/>
              </a:rPr>
              <a:t>Bisherige Artefakte: </a:t>
            </a:r>
          </a:p>
          <a:p>
            <a:pPr marL="285750" indent="-285750">
              <a:buFont typeface="Arial" panose="020B0604020202020204" pitchFamily="34" charset="0"/>
              <a:buChar char="•"/>
            </a:pPr>
            <a:r>
              <a:rPr lang="de-DE" sz="1700" dirty="0">
                <a:latin typeface="PT Sans" panose="020B0503020203020204" pitchFamily="34" charset="0"/>
              </a:rPr>
              <a:t>Plattformentscheidung mit Vor- und Nachteilen</a:t>
            </a:r>
          </a:p>
          <a:p>
            <a:pPr marL="285750" indent="-285750">
              <a:buFont typeface="Arial" panose="020B0604020202020204" pitchFamily="34" charset="0"/>
              <a:buChar char="•"/>
            </a:pPr>
            <a:r>
              <a:rPr lang="de-DE" sz="1700" dirty="0">
                <a:latin typeface="PT Sans" panose="020B0503020203020204" pitchFamily="34" charset="0"/>
              </a:rPr>
              <a:t>Einzelne Kriterien für die verschiedenen Anwendungen/PoCs</a:t>
            </a:r>
          </a:p>
          <a:p>
            <a:endParaRPr lang="de-DE" sz="1700" dirty="0">
              <a:latin typeface="PT Sans" panose="020B0503020203020204" pitchFamily="34" charset="0"/>
            </a:endParaRPr>
          </a:p>
          <a:p>
            <a:r>
              <a:rPr lang="de-DE" sz="1700" dirty="0">
                <a:latin typeface="PT Sans" panose="020B0503020203020204" pitchFamily="34" charset="0"/>
              </a:rPr>
              <a:t>Probleme der Darstellung:</a:t>
            </a:r>
          </a:p>
          <a:p>
            <a:pPr marL="285750" indent="-285750">
              <a:buFont typeface="Arial" panose="020B0604020202020204" pitchFamily="34" charset="0"/>
              <a:buChar char="•"/>
            </a:pPr>
            <a:r>
              <a:rPr lang="de-DE" sz="1700" dirty="0">
                <a:latin typeface="PT Sans" panose="020B0503020203020204" pitchFamily="34" charset="0"/>
              </a:rPr>
              <a:t>Keine eindeutige Zuordnung von Plattform und PoCs</a:t>
            </a:r>
          </a:p>
          <a:p>
            <a:pPr marL="285750" indent="-285750">
              <a:buFont typeface="Arial" panose="020B0604020202020204" pitchFamily="34" charset="0"/>
              <a:buChar char="•"/>
            </a:pPr>
            <a:r>
              <a:rPr lang="de-DE" sz="1700" dirty="0">
                <a:latin typeface="PT Sans" panose="020B0503020203020204" pitchFamily="34" charset="0"/>
              </a:rPr>
              <a:t>Keine einheitlichen Vergleichskriterien </a:t>
            </a:r>
          </a:p>
          <a:p>
            <a:endParaRPr lang="de-DE" dirty="0"/>
          </a:p>
        </p:txBody>
      </p:sp>
    </p:spTree>
    <p:extLst>
      <p:ext uri="{BB962C8B-B14F-4D97-AF65-F5344CB8AC3E}">
        <p14:creationId xmlns:p14="http://schemas.microsoft.com/office/powerpoint/2010/main" val="833755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Plattformabhängige Erfolgskriterien der PoCs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graphicFrame>
        <p:nvGraphicFramePr>
          <p:cNvPr id="2" name="Tabelle 1">
            <a:extLst>
              <a:ext uri="{FF2B5EF4-FFF2-40B4-BE49-F238E27FC236}">
                <a16:creationId xmlns:a16="http://schemas.microsoft.com/office/drawing/2014/main" id="{B3ED37CC-4443-47B9-0DAA-1DEF4C790521}"/>
              </a:ext>
            </a:extLst>
          </p:cNvPr>
          <p:cNvGraphicFramePr>
            <a:graphicFrameLocks noGrp="1"/>
          </p:cNvGraphicFramePr>
          <p:nvPr>
            <p:extLst>
              <p:ext uri="{D42A27DB-BD31-4B8C-83A1-F6EECF244321}">
                <p14:modId xmlns:p14="http://schemas.microsoft.com/office/powerpoint/2010/main" val="762054801"/>
              </p:ext>
            </p:extLst>
          </p:nvPr>
        </p:nvGraphicFramePr>
        <p:xfrm>
          <a:off x="6096000" y="1278777"/>
          <a:ext cx="5862221" cy="5074695"/>
        </p:xfrm>
        <a:graphic>
          <a:graphicData uri="http://schemas.openxmlformats.org/drawingml/2006/table">
            <a:tbl>
              <a:tblPr>
                <a:tableStyleId>{5C22544A-7EE6-4342-B048-85BDC9FD1C3A}</a:tableStyleId>
              </a:tblPr>
              <a:tblGrid>
                <a:gridCol w="1855433">
                  <a:extLst>
                    <a:ext uri="{9D8B030D-6E8A-4147-A177-3AD203B41FA5}">
                      <a16:colId xmlns:a16="http://schemas.microsoft.com/office/drawing/2014/main" val="2834096848"/>
                    </a:ext>
                  </a:extLst>
                </a:gridCol>
                <a:gridCol w="2015232">
                  <a:extLst>
                    <a:ext uri="{9D8B030D-6E8A-4147-A177-3AD203B41FA5}">
                      <a16:colId xmlns:a16="http://schemas.microsoft.com/office/drawing/2014/main" val="3998620420"/>
                    </a:ext>
                  </a:extLst>
                </a:gridCol>
                <a:gridCol w="1991556">
                  <a:extLst>
                    <a:ext uri="{9D8B030D-6E8A-4147-A177-3AD203B41FA5}">
                      <a16:colId xmlns:a16="http://schemas.microsoft.com/office/drawing/2014/main" val="1511787272"/>
                    </a:ext>
                  </a:extLst>
                </a:gridCol>
              </a:tblGrid>
              <a:tr h="166014">
                <a:tc>
                  <a:txBody>
                    <a:bodyPr/>
                    <a:lstStyle/>
                    <a:p>
                      <a:pPr algn="l" fontAlgn="b"/>
                      <a:r>
                        <a:rPr lang="de-DE" sz="1400" b="1" u="none" strike="noStrike" dirty="0">
                          <a:effectLst/>
                        </a:rPr>
                        <a:t>Flutter</a:t>
                      </a:r>
                      <a:endParaRPr lang="de-DE" sz="1400" b="1" i="0" u="none" strike="noStrike" dirty="0">
                        <a:solidFill>
                          <a:srgbClr val="000000"/>
                        </a:solidFill>
                        <a:effectLst/>
                        <a:latin typeface="Calibri" panose="020F0502020204030204" pitchFamily="34" charset="0"/>
                      </a:endParaRPr>
                    </a:p>
                  </a:txBody>
                  <a:tcPr marL="6778" marR="6778" marT="6778" marB="0" anchor="b"/>
                </a:tc>
                <a:tc>
                  <a:txBody>
                    <a:bodyPr/>
                    <a:lstStyle/>
                    <a:p>
                      <a:pPr algn="l" fontAlgn="b"/>
                      <a:r>
                        <a:rPr lang="de-DE" sz="1400" b="1" u="none" strike="noStrike" dirty="0">
                          <a:effectLst/>
                        </a:rPr>
                        <a:t>Three.JS</a:t>
                      </a:r>
                      <a:endParaRPr lang="de-DE" sz="1400" b="1" i="0" u="none" strike="noStrike" dirty="0">
                        <a:solidFill>
                          <a:srgbClr val="000000"/>
                        </a:solidFill>
                        <a:effectLst/>
                        <a:latin typeface="Calibri" panose="020F0502020204030204" pitchFamily="34" charset="0"/>
                      </a:endParaRPr>
                    </a:p>
                  </a:txBody>
                  <a:tcPr marL="6778" marR="6778" marT="6778" marB="0" anchor="b"/>
                </a:tc>
                <a:tc>
                  <a:txBody>
                    <a:bodyPr/>
                    <a:lstStyle/>
                    <a:p>
                      <a:pPr algn="l" fontAlgn="b"/>
                      <a:r>
                        <a:rPr lang="de-DE" sz="1400" b="1" u="none" strike="noStrike" dirty="0">
                          <a:effectLst/>
                        </a:rPr>
                        <a:t>Unity</a:t>
                      </a:r>
                      <a:endParaRPr lang="de-DE" sz="1400" b="1" i="0" u="none" strike="noStrike" dirty="0">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470627409"/>
                  </a:ext>
                </a:extLst>
              </a:tr>
              <a:tr h="500308">
                <a:tc>
                  <a:txBody>
                    <a:bodyPr/>
                    <a:lstStyle/>
                    <a:p>
                      <a:pPr algn="l" fontAlgn="t"/>
                      <a:r>
                        <a:rPr lang="de-DE" sz="1200" u="none" strike="noStrike" dirty="0">
                          <a:effectLst/>
                        </a:rPr>
                        <a:t>Einrichten der Entwicklungsumgebung</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Einrichten der Entwicklungsumgebung</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Einrichten der Entwicklungsumgebung</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3324066058"/>
                  </a:ext>
                </a:extLst>
              </a:tr>
              <a:tr h="586299">
                <a:tc>
                  <a:txBody>
                    <a:bodyPr/>
                    <a:lstStyle/>
                    <a:p>
                      <a:pPr algn="l" fontAlgn="t"/>
                      <a:r>
                        <a:rPr lang="de-DE" sz="1200" u="none" strike="noStrike" dirty="0">
                          <a:effectLst/>
                        </a:rPr>
                        <a:t>Anwendung im Web ausführbar (Chrome)</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Anwendung im Web ausführbar (Chrome)</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Die Anwendung ist auf einem Android Device ausführbar</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3163604922"/>
                  </a:ext>
                </a:extLst>
              </a:tr>
              <a:tr h="625386">
                <a:tc>
                  <a:txBody>
                    <a:bodyPr/>
                    <a:lstStyle/>
                    <a:p>
                      <a:pPr algn="l" fontAlgn="t"/>
                      <a:r>
                        <a:rPr lang="de-DE" sz="1200" u="none" strike="noStrike">
                          <a:effectLst/>
                        </a:rPr>
                        <a:t>Ein 3D Objekt lässt sich einfügen</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Ein 3D Objekt lässt sich einfügen</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Ein 3D Objekt lässt sich einfügen</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2405819125"/>
                  </a:ext>
                </a:extLst>
              </a:tr>
              <a:tr h="625386">
                <a:tc>
                  <a:txBody>
                    <a:bodyPr/>
                    <a:lstStyle/>
                    <a:p>
                      <a:pPr algn="l" fontAlgn="t"/>
                      <a:r>
                        <a:rPr lang="de-DE" sz="1200" u="none" strike="noStrike">
                          <a:effectLst/>
                        </a:rPr>
                        <a:t>Eine Kamera lässt sich bewegen</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Eine Kamera lässt sich bewegen</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Eine Kamera lässt sich bewegen</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2113622247"/>
                  </a:ext>
                </a:extLst>
              </a:tr>
              <a:tr h="625386">
                <a:tc>
                  <a:txBody>
                    <a:bodyPr/>
                    <a:lstStyle/>
                    <a:p>
                      <a:pPr algn="l" fontAlgn="t"/>
                      <a:r>
                        <a:rPr lang="de-DE" sz="1200" u="none" strike="noStrike">
                          <a:effectLst/>
                        </a:rPr>
                        <a:t>Das Arbeiten mit Flutter hatte ein angemessenes Tempo</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Das Arbeiten mit Three.JS hatte ein angemessenes Tempo</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Das Arbeiten mit Unity hatte ein angemessenes Tempo</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655395461"/>
                  </a:ext>
                </a:extLst>
              </a:tr>
              <a:tr h="594117">
                <a:tc>
                  <a:txBody>
                    <a:bodyPr/>
                    <a:lstStyle/>
                    <a:p>
                      <a:pPr algn="l" fontAlgn="t"/>
                      <a:r>
                        <a:rPr lang="de-DE" sz="1200" u="none" strike="noStrike">
                          <a:effectLst/>
                        </a:rPr>
                        <a:t>Die Anwendung ist auf einem IOS Device ausführbar</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879924811"/>
                  </a:ext>
                </a:extLst>
              </a:tr>
              <a:tr h="656655">
                <a:tc>
                  <a:txBody>
                    <a:bodyPr/>
                    <a:lstStyle/>
                    <a:p>
                      <a:pPr algn="l" fontAlgn="t"/>
                      <a:r>
                        <a:rPr lang="de-DE" sz="1200" u="none" strike="noStrike">
                          <a:effectLst/>
                        </a:rPr>
                        <a:t>Die Anwendung ist auf einem Android Device ausführbar</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3148187283"/>
                  </a:ext>
                </a:extLst>
              </a:tr>
              <a:tr h="641020">
                <a:tc>
                  <a:txBody>
                    <a:bodyPr/>
                    <a:lstStyle/>
                    <a:p>
                      <a:pPr algn="l" fontAlgn="t"/>
                      <a:r>
                        <a:rPr lang="de-DE" sz="1200" u="none" strike="noStrike">
                          <a:effectLst/>
                        </a:rPr>
                        <a:t>Eine Kamera lässt sich auf allen getesteten Devices bewegen</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tc>
                  <a:txBody>
                    <a:bodyPr/>
                    <a:lstStyle/>
                    <a:p>
                      <a:pPr algn="l" fontAlgn="b"/>
                      <a:endParaRPr lang="de-DE" sz="1200" b="0" i="0" u="none" strike="noStrike" dirty="0">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1663844706"/>
                  </a:ext>
                </a:extLst>
              </a:tr>
            </a:tbl>
          </a:graphicData>
        </a:graphic>
      </p:graphicFrame>
      <p:sp>
        <p:nvSpPr>
          <p:cNvPr id="3" name="Textfeld 2">
            <a:extLst>
              <a:ext uri="{FF2B5EF4-FFF2-40B4-BE49-F238E27FC236}">
                <a16:creationId xmlns:a16="http://schemas.microsoft.com/office/drawing/2014/main" id="{17331BAD-ABED-13E1-1C73-2FC5F5B19DB3}"/>
              </a:ext>
            </a:extLst>
          </p:cNvPr>
          <p:cNvSpPr txBox="1"/>
          <p:nvPr/>
        </p:nvSpPr>
        <p:spPr>
          <a:xfrm>
            <a:off x="1171359" y="2576215"/>
            <a:ext cx="4348594" cy="1938992"/>
          </a:xfrm>
          <a:prstGeom prst="rect">
            <a:avLst/>
          </a:prstGeom>
          <a:noFill/>
        </p:spPr>
        <p:txBody>
          <a:bodyPr wrap="square" rtlCol="0">
            <a:spAutoFit/>
          </a:bodyPr>
          <a:lstStyle/>
          <a:p>
            <a:r>
              <a:rPr lang="de-DE" sz="1700" dirty="0">
                <a:latin typeface="PT Sans" panose="020B0503020203020204" pitchFamily="34" charset="0"/>
              </a:rPr>
              <a:t>Neue Erfolgskriterien der PoCs:</a:t>
            </a:r>
          </a:p>
          <a:p>
            <a:endParaRPr lang="de-DE" sz="1700" dirty="0">
              <a:latin typeface="PT Sans" panose="020B0503020203020204" pitchFamily="34" charset="0"/>
            </a:endParaRPr>
          </a:p>
          <a:p>
            <a:pPr marL="285750" indent="-285750">
              <a:buFont typeface="Arial" panose="020B0604020202020204" pitchFamily="34" charset="0"/>
              <a:buChar char="•"/>
            </a:pPr>
            <a:r>
              <a:rPr lang="de-DE" sz="1700" dirty="0">
                <a:latin typeface="PT Sans" panose="020B0503020203020204" pitchFamily="34" charset="0"/>
              </a:rPr>
              <a:t>Sind vereinheitlicht </a:t>
            </a:r>
          </a:p>
          <a:p>
            <a:pPr marL="285750" indent="-285750">
              <a:buFont typeface="Arial" panose="020B0604020202020204" pitchFamily="34" charset="0"/>
              <a:buChar char="•"/>
            </a:pPr>
            <a:r>
              <a:rPr lang="de-DE" sz="1700" dirty="0">
                <a:latin typeface="PT Sans" panose="020B0503020203020204" pitchFamily="34" charset="0"/>
              </a:rPr>
              <a:t>Berücksichtigen die Plattform </a:t>
            </a:r>
          </a:p>
          <a:p>
            <a:pPr marL="285750" indent="-285750">
              <a:buFont typeface="Arial" panose="020B0604020202020204" pitchFamily="34" charset="0"/>
              <a:buChar char="•"/>
            </a:pPr>
            <a:r>
              <a:rPr lang="de-DE" sz="1700" dirty="0">
                <a:latin typeface="PT Sans" panose="020B0503020203020204" pitchFamily="34" charset="0"/>
              </a:rPr>
              <a:t>Haben klare Fail und Exit- Kriterien bekommen</a:t>
            </a:r>
          </a:p>
          <a:p>
            <a:endParaRPr lang="de-DE" dirty="0"/>
          </a:p>
        </p:txBody>
      </p:sp>
    </p:spTree>
    <p:extLst>
      <p:ext uri="{BB962C8B-B14F-4D97-AF65-F5344CB8AC3E}">
        <p14:creationId xmlns:p14="http://schemas.microsoft.com/office/powerpoint/2010/main" val="4143472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704266"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Auswertung - Flutter</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8" name="Grafik 7">
            <a:extLst>
              <a:ext uri="{FF2B5EF4-FFF2-40B4-BE49-F238E27FC236}">
                <a16:creationId xmlns:a16="http://schemas.microsoft.com/office/drawing/2014/main" id="{514034D6-83C6-F6F5-161E-802C4BFF9DFA}"/>
              </a:ext>
            </a:extLst>
          </p:cNvPr>
          <p:cNvPicPr>
            <a:picLocks noChangeAspect="1"/>
          </p:cNvPicPr>
          <p:nvPr/>
        </p:nvPicPr>
        <p:blipFill>
          <a:blip r:embed="rId3"/>
          <a:stretch>
            <a:fillRect/>
          </a:stretch>
        </p:blipFill>
        <p:spPr>
          <a:xfrm>
            <a:off x="5592931" y="1042955"/>
            <a:ext cx="6246813" cy="5572157"/>
          </a:xfrm>
          <a:prstGeom prst="rect">
            <a:avLst/>
          </a:prstGeom>
        </p:spPr>
      </p:pic>
      <p:sp>
        <p:nvSpPr>
          <p:cNvPr id="9" name="Textfeld 8">
            <a:extLst>
              <a:ext uri="{FF2B5EF4-FFF2-40B4-BE49-F238E27FC236}">
                <a16:creationId xmlns:a16="http://schemas.microsoft.com/office/drawing/2014/main" id="{EE1D3AD7-493C-9203-39B4-CEDB7F92C71D}"/>
              </a:ext>
            </a:extLst>
          </p:cNvPr>
          <p:cNvSpPr txBox="1"/>
          <p:nvPr/>
        </p:nvSpPr>
        <p:spPr>
          <a:xfrm>
            <a:off x="860941" y="2212207"/>
            <a:ext cx="4547473" cy="3139321"/>
          </a:xfrm>
          <a:prstGeom prst="rect">
            <a:avLst/>
          </a:prstGeom>
          <a:noFill/>
        </p:spPr>
        <p:txBody>
          <a:bodyPr wrap="square" rtlCol="0">
            <a:spAutoFit/>
          </a:bodyPr>
          <a:lstStyle/>
          <a:p>
            <a:pPr marL="285750" indent="-285750">
              <a:buFont typeface="Arial" panose="020B0604020202020204" pitchFamily="34" charset="0"/>
              <a:buChar char="•"/>
            </a:pPr>
            <a:r>
              <a:rPr lang="de-DE" dirty="0"/>
              <a:t>Einrichtung hat sehr lange gedauert</a:t>
            </a:r>
          </a:p>
          <a:p>
            <a:pPr marL="285750" indent="-285750">
              <a:buFont typeface="Arial" panose="020B0604020202020204" pitchFamily="34" charset="0"/>
              <a:buChar char="•"/>
            </a:pPr>
            <a:r>
              <a:rPr lang="de-DE" dirty="0"/>
              <a:t>Nutzung und Programmierung der Kamera unklar</a:t>
            </a:r>
          </a:p>
          <a:p>
            <a:pPr marL="285750" indent="-285750">
              <a:buFont typeface="Arial" panose="020B0604020202020204" pitchFamily="34" charset="0"/>
              <a:buChar char="•"/>
            </a:pPr>
            <a:r>
              <a:rPr lang="de-DE" dirty="0"/>
              <a:t>IOS Geräte für uns nicht Testbar</a:t>
            </a:r>
          </a:p>
          <a:p>
            <a:pPr marL="285750" indent="-285750">
              <a:buFont typeface="Arial" panose="020B0604020202020204" pitchFamily="34" charset="0"/>
              <a:buChar char="•"/>
            </a:pPr>
            <a:r>
              <a:rPr lang="de-DE" dirty="0"/>
              <a:t>Trotz Dokumentation sehr schwierige Programmierung mit Dart</a:t>
            </a:r>
          </a:p>
          <a:p>
            <a:endParaRPr lang="de-DE" dirty="0"/>
          </a:p>
          <a:p>
            <a:pPr marL="285750" indent="-285750">
              <a:buFont typeface="Wingdings" panose="05000000000000000000" pitchFamily="2" charset="2"/>
              <a:buChar char="à"/>
            </a:pPr>
            <a:r>
              <a:rPr lang="de-DE" dirty="0">
                <a:sym typeface="Wingdings" panose="05000000000000000000" pitchFamily="2" charset="2"/>
              </a:rPr>
              <a:t>Nur ein Kriterium wird klar erfüllt, der PoC/Rapid Prototype mit Flutter war NICHT erfolgreich</a:t>
            </a:r>
            <a:endParaRPr lang="de-DE" dirty="0"/>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1505038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943113"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Auswertung – Three.js</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9" name="Textfeld 8">
            <a:extLst>
              <a:ext uri="{FF2B5EF4-FFF2-40B4-BE49-F238E27FC236}">
                <a16:creationId xmlns:a16="http://schemas.microsoft.com/office/drawing/2014/main" id="{EE1D3AD7-493C-9203-39B4-CEDB7F92C71D}"/>
              </a:ext>
            </a:extLst>
          </p:cNvPr>
          <p:cNvSpPr txBox="1"/>
          <p:nvPr/>
        </p:nvSpPr>
        <p:spPr>
          <a:xfrm>
            <a:off x="860941" y="2212207"/>
            <a:ext cx="4547473" cy="2308324"/>
          </a:xfrm>
          <a:prstGeom prst="rect">
            <a:avLst/>
          </a:prstGeom>
          <a:noFill/>
        </p:spPr>
        <p:txBody>
          <a:bodyPr wrap="square" rtlCol="0">
            <a:spAutoFit/>
          </a:bodyPr>
          <a:lstStyle/>
          <a:p>
            <a:pPr marL="285750" indent="-285750">
              <a:buFont typeface="Arial" panose="020B0604020202020204" pitchFamily="34" charset="0"/>
              <a:buChar char="•"/>
            </a:pPr>
            <a:r>
              <a:rPr lang="de-DE" dirty="0"/>
              <a:t>Einrichtung war problemlos und sehr kurz</a:t>
            </a:r>
          </a:p>
          <a:p>
            <a:pPr marL="285750" indent="-285750">
              <a:buFont typeface="Arial" panose="020B0604020202020204" pitchFamily="34" charset="0"/>
              <a:buChar char="•"/>
            </a:pPr>
            <a:r>
              <a:rPr lang="de-DE" dirty="0"/>
              <a:t>JavaScript ist gut Dokumentiert und bereits etabliert</a:t>
            </a:r>
          </a:p>
          <a:p>
            <a:endParaRPr lang="de-DE" dirty="0"/>
          </a:p>
          <a:p>
            <a:pPr marL="285750" indent="-285750">
              <a:buFont typeface="Wingdings" panose="05000000000000000000" pitchFamily="2" charset="2"/>
              <a:buChar char="à"/>
            </a:pPr>
            <a:r>
              <a:rPr lang="de-DE" dirty="0">
                <a:sym typeface="Wingdings" panose="05000000000000000000" pitchFamily="2" charset="2"/>
              </a:rPr>
              <a:t>Alle Kriterien werden klar erfüllt, der PoC/Rapid Prototype mit Three.js war erfolgreich</a:t>
            </a:r>
            <a:endParaRPr lang="de-DE" dirty="0"/>
          </a:p>
          <a:p>
            <a:pPr marL="285750" indent="-285750">
              <a:buFont typeface="Arial" panose="020B0604020202020204" pitchFamily="34" charset="0"/>
              <a:buChar char="•"/>
            </a:pPr>
            <a:endParaRPr lang="de-DE" dirty="0"/>
          </a:p>
        </p:txBody>
      </p:sp>
      <p:pic>
        <p:nvPicPr>
          <p:cNvPr id="3" name="Grafik 2">
            <a:extLst>
              <a:ext uri="{FF2B5EF4-FFF2-40B4-BE49-F238E27FC236}">
                <a16:creationId xmlns:a16="http://schemas.microsoft.com/office/drawing/2014/main" id="{DC156C4C-108A-E6C5-FC90-5F39DF91FFF8}"/>
              </a:ext>
            </a:extLst>
          </p:cNvPr>
          <p:cNvPicPr>
            <a:picLocks noChangeAspect="1"/>
          </p:cNvPicPr>
          <p:nvPr/>
        </p:nvPicPr>
        <p:blipFill>
          <a:blip r:embed="rId3"/>
          <a:stretch>
            <a:fillRect/>
          </a:stretch>
        </p:blipFill>
        <p:spPr>
          <a:xfrm>
            <a:off x="5482500" y="1467149"/>
            <a:ext cx="6420602" cy="3884380"/>
          </a:xfrm>
          <a:prstGeom prst="rect">
            <a:avLst/>
          </a:prstGeom>
        </p:spPr>
      </p:pic>
    </p:spTree>
    <p:extLst>
      <p:ext uri="{BB962C8B-B14F-4D97-AF65-F5344CB8AC3E}">
        <p14:creationId xmlns:p14="http://schemas.microsoft.com/office/powerpoint/2010/main" val="164831580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2776</Words>
  <Application>Microsoft Office PowerPoint</Application>
  <PresentationFormat>Breitbild</PresentationFormat>
  <Paragraphs>1246</Paragraphs>
  <Slides>33</Slides>
  <Notes>23</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33</vt:i4>
      </vt:variant>
    </vt:vector>
  </HeadingPairs>
  <TitlesOfParts>
    <vt:vector size="42" baseType="lpstr">
      <vt:lpstr>Arial</vt:lpstr>
      <vt:lpstr>Calibri</vt:lpstr>
      <vt:lpstr>Calibri Light</vt:lpstr>
      <vt:lpstr>Copperplate Gothic Bold</vt:lpstr>
      <vt:lpstr>Gill Sans</vt:lpstr>
      <vt:lpstr>PT Sans</vt:lpstr>
      <vt:lpstr>Roboto Slab Bold</vt:lpstr>
      <vt:lpstr>Wingdings</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Anastasia Chouliaras (achoulia)</dc:creator>
  <cp:lastModifiedBy>Jens Burgdorf (jburgdor)</cp:lastModifiedBy>
  <cp:revision>24</cp:revision>
  <dcterms:created xsi:type="dcterms:W3CDTF">2022-11-08T10:25:19Z</dcterms:created>
  <dcterms:modified xsi:type="dcterms:W3CDTF">2023-01-11T18:31:08Z</dcterms:modified>
</cp:coreProperties>
</file>